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8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3" r:id="rId1"/>
    <p:sldMasterId id="2147483711" r:id="rId2"/>
    <p:sldMasterId id="2147483709" r:id="rId3"/>
    <p:sldMasterId id="2147483707" r:id="rId4"/>
    <p:sldMasterId id="2147483705" r:id="rId5"/>
    <p:sldMasterId id="2147483653" r:id="rId6"/>
    <p:sldMasterId id="2147484178" r:id="rId7"/>
    <p:sldMasterId id="2147484190" r:id="rId8"/>
    <p:sldMasterId id="2147484202" r:id="rId9"/>
    <p:sldMasterId id="2147484216" r:id="rId10"/>
    <p:sldMasterId id="2147484228" r:id="rId11"/>
    <p:sldMasterId id="2147484240" r:id="rId12"/>
    <p:sldMasterId id="2147484253" r:id="rId13"/>
    <p:sldMasterId id="2147484265" r:id="rId14"/>
  </p:sldMasterIdLst>
  <p:notesMasterIdLst>
    <p:notesMasterId r:id="rId54"/>
  </p:notesMasterIdLst>
  <p:sldIdLst>
    <p:sldId id="335" r:id="rId15"/>
    <p:sldId id="375" r:id="rId16"/>
    <p:sldId id="307" r:id="rId17"/>
    <p:sldId id="374" r:id="rId18"/>
    <p:sldId id="309" r:id="rId19"/>
    <p:sldId id="367" r:id="rId20"/>
    <p:sldId id="368" r:id="rId21"/>
    <p:sldId id="369" r:id="rId22"/>
    <p:sldId id="370" r:id="rId23"/>
    <p:sldId id="314" r:id="rId24"/>
    <p:sldId id="315" r:id="rId25"/>
    <p:sldId id="371" r:id="rId26"/>
    <p:sldId id="372" r:id="rId27"/>
    <p:sldId id="373" r:id="rId28"/>
    <p:sldId id="355" r:id="rId29"/>
    <p:sldId id="356" r:id="rId30"/>
    <p:sldId id="359" r:id="rId31"/>
    <p:sldId id="358" r:id="rId32"/>
    <p:sldId id="361" r:id="rId33"/>
    <p:sldId id="362" r:id="rId34"/>
    <p:sldId id="324" r:id="rId35"/>
    <p:sldId id="325" r:id="rId36"/>
    <p:sldId id="360" r:id="rId37"/>
    <p:sldId id="352" r:id="rId38"/>
    <p:sldId id="363" r:id="rId39"/>
    <p:sldId id="376" r:id="rId40"/>
    <p:sldId id="339" r:id="rId41"/>
    <p:sldId id="364" r:id="rId42"/>
    <p:sldId id="347" r:id="rId43"/>
    <p:sldId id="348" r:id="rId44"/>
    <p:sldId id="346" r:id="rId45"/>
    <p:sldId id="365" r:id="rId46"/>
    <p:sldId id="366" r:id="rId47"/>
    <p:sldId id="319" r:id="rId48"/>
    <p:sldId id="378" r:id="rId49"/>
    <p:sldId id="350" r:id="rId50"/>
    <p:sldId id="351" r:id="rId51"/>
    <p:sldId id="353" r:id="rId52"/>
    <p:sldId id="377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ynthia Leong" initials="CL" lastIdx="1" clrIdx="0">
    <p:extLst>
      <p:ext uri="{19B8F6BF-5375-455C-9EA6-DF929625EA0E}">
        <p15:presenceInfo xmlns:p15="http://schemas.microsoft.com/office/powerpoint/2012/main" userId="f6a6a760a2ebe7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30C4B"/>
    <a:srgbClr val="000000"/>
    <a:srgbClr val="FF8000"/>
    <a:srgbClr val="FFFF00"/>
    <a:srgbClr val="00FFFF"/>
    <a:srgbClr val="FFFFFF"/>
    <a:srgbClr val="FF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67" autoAdjust="0"/>
  </p:normalViewPr>
  <p:slideViewPr>
    <p:cSldViewPr>
      <p:cViewPr varScale="1">
        <p:scale>
          <a:sx n="68" d="100"/>
          <a:sy n="68" d="100"/>
        </p:scale>
        <p:origin x="144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tableStyles" Target="tableStyles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4T19:42:09.904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4F52B35-61D0-F34F-96DB-2BD165CCE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499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8BB5EB-0450-C64C-8493-2E8F1139F8D3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1A68C2-F445-F94C-ADAA-2F05714DCD49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054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1485AFE-09DD-1945-A9CB-563277A7D68D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457891-CDBB-0A40-86E1-D9BBE5EC2D3C}" type="slidenum">
              <a:rPr lang="en-US" sz="1200">
                <a:solidFill>
                  <a:prstClr val="black"/>
                </a:solidFill>
              </a:rPr>
              <a:pPr/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252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1812957-9CFF-3449-865D-52B0CBEE8FCC}" type="slidenum">
              <a:rPr lang="en-US" sz="1200">
                <a:solidFill>
                  <a:srgbClr val="000000"/>
                </a:solidFill>
              </a:rPr>
              <a:pPr/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133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4A6B35-CC54-DB4C-99AF-02970F3D8880}" type="slidenum">
              <a:rPr lang="en-US" sz="1200">
                <a:solidFill>
                  <a:prstClr val="black"/>
                </a:solidFill>
              </a:rPr>
              <a:pPr/>
              <a:t>14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273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AA85ADD-825E-E645-B209-AE33D0E1146F}" type="slidenum">
              <a:rPr lang="en-US" sz="1200" b="0">
                <a:solidFill>
                  <a:prstClr val="black"/>
                </a:solidFill>
              </a:rPr>
              <a:pPr/>
              <a:t>17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418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9296F1-4795-CE4F-B309-F1B91C542A5E}" type="slidenum">
              <a:rPr lang="en-US" sz="1200" b="0">
                <a:solidFill>
                  <a:prstClr val="black"/>
                </a:solidFill>
              </a:rPr>
              <a:pPr/>
              <a:t>18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52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4ED459-3C00-2D45-8E8E-3B68BD94A170}" type="slidenum">
              <a:rPr lang="en-US" sz="1200" b="0">
                <a:solidFill>
                  <a:prstClr val="black"/>
                </a:solidFill>
              </a:rPr>
              <a:pPr/>
              <a:t>19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4560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042C07-3AE4-0D42-A693-403E27D9EF1C}" type="slidenum">
              <a:rPr lang="en-US" sz="1200" b="0">
                <a:solidFill>
                  <a:prstClr val="black"/>
                </a:solidFill>
              </a:rPr>
              <a:pPr/>
              <a:t>20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9262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3AA9C09-23F4-0847-AF2D-0A56509A0B9D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239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B8DF6B6-0CFF-5142-9909-080207FD783B}" type="slidenum">
              <a:rPr lang="en-US" sz="1200">
                <a:solidFill>
                  <a:prstClr val="black"/>
                </a:solidFill>
              </a:rPr>
              <a:pPr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79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A0B754D-3C21-CC46-BE91-F98B99F4225D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1259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02B6404-C393-0443-A8FB-5576DF425BE1}" type="slidenum">
              <a:rPr lang="en-US" sz="1200" b="0">
                <a:solidFill>
                  <a:prstClr val="black"/>
                </a:solidFill>
              </a:rPr>
              <a:pPr/>
              <a:t>23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060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5D5837-26FF-AB46-A4DF-CAA0AFFE9DD8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4ED459-3C00-2D45-8E8E-3B68BD94A170}" type="slidenum">
              <a:rPr lang="en-US" sz="1200" b="0">
                <a:solidFill>
                  <a:prstClr val="black"/>
                </a:solidFill>
              </a:rPr>
              <a:pPr/>
              <a:t>25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4560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E0081BD-8720-8C46-9782-1413A12F30DC}" type="slidenum">
              <a:rPr lang="en-US" sz="1200" b="0">
                <a:solidFill>
                  <a:prstClr val="black"/>
                </a:solidFill>
              </a:rPr>
              <a:pPr/>
              <a:t>26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812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6340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D2343A-0416-6C4D-AF47-84679E4DCE47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902FD50A-2F26-F94F-8896-59E6BA633CBF}" type="slidenum">
              <a:rPr lang="en-US" sz="1200"/>
              <a:pPr algn="r"/>
              <a:t>27</a:t>
            </a:fld>
            <a:endParaRPr lang="en-US" sz="1200"/>
          </a:p>
        </p:txBody>
      </p:sp>
      <p:sp>
        <p:nvSpPr>
          <p:cNvPr id="1361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CB4BC60-5B63-0B45-916F-A1AEEE703A6B}" type="slidenum">
              <a:rPr lang="en-US" sz="1200" b="0">
                <a:solidFill>
                  <a:prstClr val="black"/>
                </a:solidFill>
              </a:rPr>
              <a:pPr/>
              <a:t>28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2467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F6EE75-0842-2843-9B74-5CD02FF93FCA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1423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CB4BC60-5B63-0B45-916F-A1AEEE703A6B}" type="slidenum">
              <a:rPr lang="en-US" sz="1200" b="0">
                <a:solidFill>
                  <a:prstClr val="black"/>
                </a:solidFill>
              </a:rPr>
              <a:pPr/>
              <a:t>32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2467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7EB199-0F05-FE46-AC09-7CC48AE557A9}" type="slidenum">
              <a:rPr lang="en-US" sz="1200">
                <a:solidFill>
                  <a:prstClr val="black"/>
                </a:solidFill>
              </a:rPr>
              <a:pPr/>
              <a:t>33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F18EC6-5F0F-B540-B479-D6191C7BF978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FDC9CEA-90F8-6D4D-A6B5-D434D6EBAA40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1484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0FF659-A2B3-E449-99BD-FC5DEBC4FAFB}" type="slidenum">
              <a:rPr lang="en-US" sz="1200">
                <a:solidFill>
                  <a:prstClr val="black"/>
                </a:solidFill>
              </a:rPr>
              <a:pPr/>
              <a:t>35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99" indent="-28573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22" indent="-22858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89" indent="-22858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58" indent="-22858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27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595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764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932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C17F0E7-DB59-A948-AE05-6FE45E0D4A37}" type="slidenum">
              <a:rPr lang="en-US" sz="1200">
                <a:solidFill>
                  <a:prstClr val="black"/>
                </a:solidFill>
              </a:rPr>
              <a:pPr/>
              <a:t>38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57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28" tIns="45713" rIns="91428" bIns="45713"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/>
              <a:t>39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>
                <a:latin typeface="Arial" charset="0"/>
              </a:rPr>
              <a:t>Future (Eschatology) link address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55FBF-E166-FC44-8509-7FEC19BBC45A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E747605-4851-4E49-83D5-BF728B4DBB9D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C7762A-3D5D-9F4B-827D-6C10E8ACF14C}" type="slidenum">
              <a:rPr lang="en-US" sz="1200">
                <a:solidFill>
                  <a:prstClr val="black"/>
                </a:solidFill>
              </a:rPr>
              <a:pPr/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457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F0AC1EF-5B3B-884E-BAFA-504EFE090B86}" type="slidenum">
              <a:rPr lang="en-US" sz="1200">
                <a:solidFill>
                  <a:prstClr val="black"/>
                </a:solidFill>
              </a:rPr>
              <a:pPr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519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4BCA0EC-6211-914B-BD00-FEEF63C0FC13}" type="slidenum">
              <a:rPr lang="en-US" sz="1200">
                <a:solidFill>
                  <a:prstClr val="black"/>
                </a:solidFill>
              </a:rPr>
              <a:pPr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478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7863104-19EE-734A-9A77-E28347380CBC}" type="slidenum">
              <a:rPr lang="en-US" sz="1200">
                <a:solidFill>
                  <a:prstClr val="black"/>
                </a:solidFill>
              </a:rPr>
              <a:pPr/>
              <a:t>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498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79544-60FC-B64B-AED2-391808DE3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3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FD340-1599-E746-A771-6D0B96B17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972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1027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1028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1029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1030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1031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1032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1033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34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58731" name="Rectangle 10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8732" name="Rectangle 10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0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037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03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03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C4E8D67-FDA3-B144-9891-2EACE8C15E3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426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B23088-4184-E549-8EDC-8B786064C3C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937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43A72-65DA-F245-A07B-B7B40835E8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38449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E1B6C-5E9E-DE47-B341-EF61C093797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379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EBCE2D-FE37-4943-8932-8008FF054DA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2923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E92AE-954C-524E-BDF8-5C1288B098D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46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931577-06B9-4D49-AAD1-8076A0DF0C9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7899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A2128B-E2A0-2540-A946-C7FC435B842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550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3F2DB5-224A-E543-AB13-326CBC6F55C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77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4C4797-4B68-C343-8CAC-ACE87614419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0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57200" y="2363788"/>
            <a:ext cx="8153400" cy="1600200"/>
            <a:chOff x="288" y="1489"/>
            <a:chExt cx="5136" cy="1008"/>
          </a:xfrm>
        </p:grpSpPr>
        <p:sp>
          <p:nvSpPr>
            <p:cNvPr id="5" name="Arc 3"/>
            <p:cNvSpPr>
              <a:spLocks/>
            </p:cNvSpPr>
            <p:nvPr/>
          </p:nvSpPr>
          <p:spPr bwMode="invGray">
            <a:xfrm>
              <a:off x="3595" y="1489"/>
              <a:ext cx="1829" cy="1008"/>
            </a:xfrm>
            <a:custGeom>
              <a:avLst/>
              <a:gdLst>
                <a:gd name="T0" fmla="*/ 2 w 21912"/>
                <a:gd name="T1" fmla="*/ 0 h 43200"/>
                <a:gd name="T2" fmla="*/ 0 w 21912"/>
                <a:gd name="T3" fmla="*/ 24 h 43200"/>
                <a:gd name="T4" fmla="*/ 2 w 21912"/>
                <a:gd name="T5" fmla="*/ 1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-1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-1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  <a:lnTo>
                    <a:pt x="312" y="21600"/>
                  </a:lnTo>
                  <a:lnTo>
                    <a:pt x="3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invGray">
            <a:xfrm>
              <a:off x="3548" y="1593"/>
              <a:ext cx="1831" cy="800"/>
            </a:xfrm>
            <a:custGeom>
              <a:avLst/>
              <a:gdLst>
                <a:gd name="T0" fmla="*/ 2 w 21924"/>
                <a:gd name="T1" fmla="*/ 0 h 43200"/>
                <a:gd name="T2" fmla="*/ 0 w 21924"/>
                <a:gd name="T3" fmla="*/ 15 h 43200"/>
                <a:gd name="T4" fmla="*/ 2 w 21924"/>
                <a:gd name="T5" fmla="*/ 7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-1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-1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  <a:lnTo>
                    <a:pt x="324" y="21600"/>
                  </a:lnTo>
                  <a:lnTo>
                    <a:pt x="31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rc 5"/>
            <p:cNvSpPr>
              <a:spLocks/>
            </p:cNvSpPr>
            <p:nvPr/>
          </p:nvSpPr>
          <p:spPr bwMode="invGray">
            <a:xfrm>
              <a:off x="3521" y="1732"/>
              <a:ext cx="1830" cy="522"/>
            </a:xfrm>
            <a:custGeom>
              <a:avLst/>
              <a:gdLst>
                <a:gd name="T0" fmla="*/ 2 w 21925"/>
                <a:gd name="T1" fmla="*/ 0 h 43200"/>
                <a:gd name="T2" fmla="*/ 0 w 21925"/>
                <a:gd name="T3" fmla="*/ 6 h 43200"/>
                <a:gd name="T4" fmla="*/ 2 w 21925"/>
                <a:gd name="T5" fmla="*/ 3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-1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-1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  <a:lnTo>
                    <a:pt x="325" y="21600"/>
                  </a:lnTo>
                  <a:lnTo>
                    <a:pt x="31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invGray">
            <a:xfrm>
              <a:off x="288" y="1940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269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242696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0B6B7-B22F-2C40-ACDC-DB17191C712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40819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F8D2AC-FC66-7248-B173-BA1E2DF3CBE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6010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863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63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505E7-9FAB-6942-A0A1-CC46039E66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051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53F76-C55F-384D-99E0-7279FD3811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221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AA234-6302-E742-82EF-64B2534AF6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86648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D7287-9F62-5748-9A52-D844D9EC251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18157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65450-BFC9-2941-BC8A-F63E4B52E3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9624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F3D94-BB94-A343-833B-56CA323701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52672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F03FC-9C7E-C945-AA39-132D6333E78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3908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AF670-5ACD-D24B-AB28-52B81F9765D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3177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DFEE1-DBB2-6E41-BFE6-B08188F0B9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63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ABBD4F-1754-B244-9702-F4366836B2E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537156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3583-10A4-F542-815E-278FD96E19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8345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1E48C-B884-E84B-85BD-3255FA35D10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5606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1F0F4F-31D8-D34B-9289-A061A1EB011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992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F1594-85A2-2742-9A1F-993E9E8FED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1343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A6E61-B9B2-E545-BEF8-FA21E9FE0C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8648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A7C9A-BBEE-2D46-AD1D-85068BFEFC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66231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AE7F-CFA2-7F43-A688-38152FFFF5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055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D8806-BD27-9945-AEE5-DEEB4F86868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0428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AE2CE-8D34-FD43-B0FF-24698E836A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650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31CA9-D51C-DF42-8560-3CBAC51CAA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80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C8E46F-4B9B-FE43-BD12-A34E18716D7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057753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3DECF-262A-6945-9BB4-F85D5929D9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9264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7B6F4-2DF7-A342-928C-B5FAB247F8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7614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55948-990D-534F-B2B0-EB6A143105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3037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ADC93-CA61-574A-A1D1-5692864B29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0624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0D473-9CB9-C74B-90A2-29E80FA9F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4273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B4DD2-23D1-2645-923A-E5F3106FA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0012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F2C90-E6C1-2C41-858E-53C3DA88A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1854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3F069-B930-CD45-8846-E4091679A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261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81D88-9D8F-DB4A-AC65-2B510CFDD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0617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8E450-BECD-FE49-9113-C25FFA7CE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30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D4BB7-BB45-DB49-9B16-2D89E9977D3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33281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8A1D4-3A6B-D54B-91C8-EDCEEF23A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027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E10E4-2C1C-D248-908A-388BA3077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9199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7A339-2C57-C14D-9C9B-2558DC20E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9906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3590C-51DF-4C4A-ADBE-BBEE98D60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7377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04219-96C8-DB41-827E-A00F971C8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7796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ahoma" charset="0"/>
              </a:endParaRPr>
            </a:p>
          </p:txBody>
        </p:sp>
      </p:grpSp>
      <p:sp>
        <p:nvSpPr>
          <p:cNvPr id="10138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altLang="zh-TW" noProof="0"/>
              <a:t>Click to edit Master subtitle style</a:t>
            </a:r>
          </a:p>
        </p:txBody>
      </p:sp>
      <p:sp>
        <p:nvSpPr>
          <p:cNvPr id="1013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zh-TW" noProof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3AECB-66D0-2E47-8339-3F8C174EA7EF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0677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BB327-5EEE-894F-BC55-7B20B69440E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7681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4C9DC-51C8-6146-AFF1-91A54DFC2F0A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6030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ACAC-309B-2B44-B2CB-EFACB65A69B8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5388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5D363-82C3-0C44-AFE3-D8211179BAD7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88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36D4F-38AA-1A4F-B926-40CFF3F2FE3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963699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C1E7-2EF2-9B4A-9B59-56B230888A3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237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3A258-78A5-5B48-A4A2-1D8960A90F5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4516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6ABEC-5700-7743-807C-0546737A1154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9860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F14F0-9D9B-3341-918F-AC752820C09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7628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570B-E81E-5A4F-8035-B264B60A675A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5722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09E3D-DE58-8746-8841-2C637A999B4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0451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CC962-818D-4844-9672-726A08167B14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7297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9EB04-9454-7346-B215-5EF8AE703D3C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06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461841-9FEB-4746-BA4F-60B8AFE8985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0447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477B6C-65C5-9544-BACA-ACC922EEAE4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6102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745C4-94CC-3F46-A9C8-78F701C08FC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6300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ECCE2-B02C-2147-98D8-34F3B004647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555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8299B-D6D1-764C-86D0-7BF9AB756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25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1A6F78-7CD2-5146-AE97-E3BFCE8FA8C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0198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26871F-F384-ED4B-96D3-526BE041D72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9707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0574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0574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910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910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E7B2D-88C4-8849-A50A-380ED0C9E16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3115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6C710-8FB4-FE44-9E37-E24C8B9E9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A8B92-39DD-D345-A28C-B9ABC7265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69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22BA3-AD2D-7A48-87F1-11C6311BE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77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4C01F-8ADE-8842-8A2D-96D63FC7E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469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8C286-5C37-BA4B-A2A6-63B56BB60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42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44B25-983A-CC4F-9B5E-FFBF7B721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808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E1D19-BA6E-C448-BB52-7F2923D59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6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9ED78-A265-A145-8C5E-BF42A6FE1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55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7728E-A5A1-D543-ABAF-AE8F53A3F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173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1C308-D738-DC43-A849-32E14EDF5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44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16B55-5EB5-DD49-92C3-F82D9E358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38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70643-DD5C-F748-957F-EBD96F2DA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699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D3DC3-D1B9-4F46-AE4F-45AF5C357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2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716C6-1A9F-FF41-B84C-DEE3839D3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59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3E49B-51E9-7D44-99E1-130E26B5E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896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054DF-BDB8-384A-9605-1622107D1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803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AAA7E-DBCD-F347-9A75-A39AB4F26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635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BCA73-82F5-934C-92E8-F774C9E7C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2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AD547-81D0-F94D-A65B-852C3B780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675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60567-776D-BF42-947B-6BB3043C2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66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3D612-4E84-2546-8EA2-8FEC3B098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552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86665-3878-DD4D-849A-760F40776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55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594E7-88DF-9F45-8069-22B38588D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677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6E169-E743-C845-985C-7C1EEB616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244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AB605-5FE8-9A40-899E-D4395439A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448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5C8A3-9A73-5B45-894D-B67595C2F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241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AFF68-BE5B-BA4C-A889-92413E55F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612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2F8FA-E747-E243-965A-89EA540CB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272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66667-2A59-554B-A275-D6DC05CE3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30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76D1-A024-1840-95D8-08B022F4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059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2942E-AEDB-C54F-AE20-3D027E871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749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0C635-F560-9A4A-9037-CBDBE5870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009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8123C-280E-8946-80AE-5EC16AE12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015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B1EC6-A63B-FD42-965B-F801A4204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704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DA9CA-A28E-924D-ACAA-A4CEF5E0C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870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9B6B0-93AA-2C4C-8B1C-41C39C61E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586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FB618-50C3-1A4C-9937-E5AA28131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337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29282-8F17-3F45-BAF4-37018AC8B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816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E5B6F-CA69-2C43-8037-5D80D9723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500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77BB0-3011-BB48-B2D6-B1CB80F2A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42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599B5-4A0D-F343-AE96-B3A8C9F98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465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A49AB-F7B9-8747-BD52-623EA7781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131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8BEBC-5B87-C140-BAF7-D64AC05FB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414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46451-B260-F541-B701-3A3A22CF2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776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FE4A9-8493-1D47-B9FC-32DE98D89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215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F720A-8D9A-FD42-BE2C-774566221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806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8295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95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96613D-ECE4-4349-A092-6181AC6A970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80898"/>
      </p:ext>
    </p:extLst>
  </p:cSld>
  <p:clrMapOvr>
    <a:masterClrMapping/>
  </p:clrMapOvr>
  <p:transition advClick="0" advTm="5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CEE3D-CFC5-BD4E-A73A-1FDC4576E69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198618"/>
      </p:ext>
    </p:extLst>
  </p:cSld>
  <p:clrMapOvr>
    <a:masterClrMapping/>
  </p:clrMapOvr>
  <p:transition advClick="0" advTm="5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DE3CC-2AE2-CB4C-91F6-648226E8CF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149210"/>
      </p:ext>
    </p:extLst>
  </p:cSld>
  <p:clrMapOvr>
    <a:masterClrMapping/>
  </p:clrMapOvr>
  <p:transition advClick="0" advTm="50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9995E-CCB6-1747-934C-1305F492B81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274144"/>
      </p:ext>
    </p:extLst>
  </p:cSld>
  <p:clrMapOvr>
    <a:masterClrMapping/>
  </p:clrMapOvr>
  <p:transition advClick="0" advTm="5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A4D1D-95E3-6B4F-840D-1DE94C35D5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19669"/>
      </p:ext>
    </p:extLst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8D00D-28DE-BF47-9554-2E68EAAC6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346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D5C52-03B2-1748-BA9E-277747D506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22907"/>
      </p:ext>
    </p:extLst>
  </p:cSld>
  <p:clrMapOvr>
    <a:masterClrMapping/>
  </p:clrMapOvr>
  <p:transition advClick="0" advTm="5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C2E45-4C6F-054F-B4A8-5D367C08736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25863"/>
      </p:ext>
    </p:extLst>
  </p:cSld>
  <p:clrMapOvr>
    <a:masterClrMapping/>
  </p:clrMapOvr>
  <p:transition advClick="0" advTm="5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4510B-FEE5-8443-BAF3-3B7C84D396D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4504"/>
      </p:ext>
    </p:extLst>
  </p:cSld>
  <p:clrMapOvr>
    <a:masterClrMapping/>
  </p:clrMapOvr>
  <p:transition advClick="0" advTm="5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9ED03-BB95-9D48-AF29-2FAC3F6C2D3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69307"/>
      </p:ext>
    </p:extLst>
  </p:cSld>
  <p:clrMapOvr>
    <a:masterClrMapping/>
  </p:clrMapOvr>
  <p:transition advClick="0" advTm="5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FE429-E812-0943-93E7-DED73160F9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30374"/>
      </p:ext>
    </p:extLst>
  </p:cSld>
  <p:clrMapOvr>
    <a:masterClrMapping/>
  </p:clrMapOvr>
  <p:transition advClick="0" advTm="5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D43E1-5903-2347-9F81-39FB8BBF4C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979252"/>
      </p:ext>
    </p:extLst>
  </p:cSld>
  <p:clrMapOvr>
    <a:masterClrMapping/>
  </p:clrMapOvr>
  <p:transition advClick="0" advTm="5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F180B3A4-866F-2842-B37C-D57E07F3A4B5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71248690-E003-4440-9375-370B95703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576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A9857594-ACE6-0440-8003-555E98E6172C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B3B1EF46-3BBC-8A42-97CD-B31389A57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863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862B506D-EB5E-0A44-B7EC-5BB7559B2379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327371FA-2240-4449-985D-06A74F3F7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957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5E470218-3F4B-414A-A0DF-021948550BC3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E8755886-2C87-9F4C-A4BA-6F0567F08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1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530A8-10E7-114D-988B-C61081CD9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044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60D2D26A-BE33-9341-B094-5D7BA0E4356A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74817802-E9D9-7740-857C-A5EB439D3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28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E76B7AB6-DD11-184F-B22E-30E130AA8168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047138C8-88B5-FE40-BB54-05759DC3E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835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D7CB9497-690B-9841-A30F-5BD9FFCFD191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C856702F-A923-AA44-9467-1E4B900E1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947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EE2B216E-9E8F-6242-8585-BC1F833B719D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429E0DD0-77DC-9540-AA8B-28D895E11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521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801A1199-8C49-0B4D-A8DD-9EA9DE2EC3A0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6EE0358B-9741-6E4F-8464-525E359F6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724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4410E052-98C7-C841-8C8F-7D2E569DC7D1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C396A495-2752-2148-9AEB-C641D663A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545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B839C8A7-F1EB-BD46-B60D-28AAAE88B366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24879AD4-FB53-F94A-A1F7-874CA76A2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301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57200" y="2363788"/>
            <a:ext cx="8153400" cy="1600200"/>
            <a:chOff x="288" y="1489"/>
            <a:chExt cx="5136" cy="1008"/>
          </a:xfrm>
        </p:grpSpPr>
        <p:sp>
          <p:nvSpPr>
            <p:cNvPr id="5" name="Arc 3"/>
            <p:cNvSpPr>
              <a:spLocks/>
            </p:cNvSpPr>
            <p:nvPr/>
          </p:nvSpPr>
          <p:spPr bwMode="invGray">
            <a:xfrm>
              <a:off x="3595" y="1489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-1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-1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solidFill>
                  <a:srgbClr val="FFFFCC"/>
                </a:solidFill>
                <a:ea typeface="新細明體" charset="0"/>
                <a:cs typeface="新細明體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invGray">
            <a:xfrm>
              <a:off x="3548" y="1593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-1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-1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solidFill>
                  <a:srgbClr val="FFFFCC"/>
                </a:solidFill>
                <a:ea typeface="新細明體" charset="0"/>
                <a:cs typeface="新細明體" charset="0"/>
              </a:endParaRPr>
            </a:p>
          </p:txBody>
        </p:sp>
        <p:sp>
          <p:nvSpPr>
            <p:cNvPr id="7" name="Arc 5"/>
            <p:cNvSpPr>
              <a:spLocks/>
            </p:cNvSpPr>
            <p:nvPr/>
          </p:nvSpPr>
          <p:spPr bwMode="invGray">
            <a:xfrm>
              <a:off x="3521" y="1732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-1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-1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solidFill>
                  <a:srgbClr val="FFFFCC"/>
                </a:solidFill>
                <a:ea typeface="新細明體" charset="0"/>
                <a:cs typeface="新細明體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invGray">
            <a:xfrm>
              <a:off x="288" y="1940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solidFill>
                  <a:srgbClr val="FFFFCC"/>
                </a:solidFill>
                <a:ea typeface="新細明體" charset="0"/>
                <a:cs typeface="新細明體" charset="0"/>
              </a:endParaRPr>
            </a:p>
          </p:txBody>
        </p:sp>
      </p:grpSp>
      <p:sp>
        <p:nvSpPr>
          <p:cNvPr id="4915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93488-5DC5-CC46-8C86-51D9FFBF6F39}" type="slidenum">
              <a:rPr lang="en-US" altLang="zh-TW">
                <a:solidFill>
                  <a:srgbClr val="FFFFCC"/>
                </a:solidFill>
              </a:rPr>
              <a:pPr/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580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1BC31-8CA6-7840-872C-143074D10636}" type="slidenum">
              <a:rPr lang="en-US" altLang="zh-TW">
                <a:solidFill>
                  <a:srgbClr val="FFFFCC"/>
                </a:solidFill>
              </a:rPr>
              <a:pPr/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393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489886-BA66-1449-8371-E390DBCE039B}" type="slidenum">
              <a:rPr lang="en-US" altLang="zh-TW">
                <a:solidFill>
                  <a:srgbClr val="FFFFCC"/>
                </a:solidFill>
              </a:rPr>
              <a:pPr/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2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B6751-B5A8-7542-8B08-1855E6A07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090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F63867-B195-164F-94AA-DA9CBC97AB7C}" type="slidenum">
              <a:rPr lang="en-US" altLang="zh-TW">
                <a:solidFill>
                  <a:srgbClr val="FFFFCC"/>
                </a:solidFill>
              </a:rPr>
              <a:pPr/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066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46D63-B2CC-764A-A6A7-CA619E6F8469}" type="slidenum">
              <a:rPr lang="en-US" altLang="zh-TW">
                <a:solidFill>
                  <a:srgbClr val="FFFFCC"/>
                </a:solidFill>
              </a:rPr>
              <a:pPr/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227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A26A0-6520-7143-8B1B-96B4C26C0A74}" type="slidenum">
              <a:rPr lang="en-US" altLang="zh-TW">
                <a:solidFill>
                  <a:srgbClr val="FFFFCC"/>
                </a:solidFill>
              </a:rPr>
              <a:pPr/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738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50360-AF96-074D-BF28-E0785362A0B3}" type="slidenum">
              <a:rPr lang="en-US" altLang="zh-TW">
                <a:solidFill>
                  <a:srgbClr val="FFFFCC"/>
                </a:solidFill>
              </a:rPr>
              <a:pPr/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691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D53053-27C4-FF4E-90ED-0E285E211F16}" type="slidenum">
              <a:rPr lang="en-US" altLang="zh-TW">
                <a:solidFill>
                  <a:srgbClr val="FFFFCC"/>
                </a:solidFill>
              </a:rPr>
              <a:pPr/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21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956EA-509A-BB47-B816-F111AF09DA47}" type="slidenum">
              <a:rPr lang="en-US" altLang="zh-TW">
                <a:solidFill>
                  <a:srgbClr val="FFFFCC"/>
                </a:solidFill>
              </a:rPr>
              <a:pPr/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834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6D86F-D63E-1740-84C6-C5DCB5AAD143}" type="slidenum">
              <a:rPr lang="en-US" altLang="zh-TW">
                <a:solidFill>
                  <a:srgbClr val="FFFFCC"/>
                </a:solidFill>
              </a:rPr>
              <a:pPr/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170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0FC512-7D54-7640-9422-2FE7EE239B9E}" type="slidenum">
              <a:rPr lang="en-US" altLang="zh-TW">
                <a:solidFill>
                  <a:srgbClr val="FFFFCC"/>
                </a:solidFill>
              </a:rPr>
              <a:pPr/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7875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3AD9C-EB9E-D744-B302-459A34E330B0}" type="slidenum">
              <a:rPr lang="en-US" altLang="zh-TW">
                <a:solidFill>
                  <a:srgbClr val="FFFFCC"/>
                </a:solidFill>
              </a:rPr>
              <a:pPr/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6496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0574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0574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910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910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1E98AE-1481-9A40-97B3-6B40C0DAB39A}" type="slidenum">
              <a:rPr lang="en-US" altLang="zh-TW">
                <a:solidFill>
                  <a:srgbClr val="FFFFCC"/>
                </a:solidFill>
              </a:rPr>
              <a:pPr/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4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0B923E0-B8BB-A34F-A9BD-2C5907B81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332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905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4905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4905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1332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5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</p:grpSp>
        <p:sp>
          <p:nvSpPr>
            <p:cNvPr id="4905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32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05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905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05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57699" name="Rectangle 10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20B13B58-E159-E84F-98D0-45D2442A4F17}" type="slidenum">
              <a:rPr lang="en-US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3316" name="Group 1028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3320" name="Group 1029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57702" name="Freeform 1030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57703" name="Freeform 1031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57704" name="Freeform 1032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57705" name="Freeform 1033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57706" name="Freeform 1034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57707" name="Freeform 1035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57708" name="Freeform 1036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57709" name="Rectangle 1037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7710" name="Rectangle 10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/>
            </a:lvl1pPr>
          </a:lstStyle>
          <a:p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57711" name="Rectangle 10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66604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8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8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8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8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0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0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0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0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624043F5-975F-7449-91CF-77B97A99AD3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332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853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853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853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332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53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853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332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853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53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53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51121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35470F7-584A-4341-B0F3-3E163745158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789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07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07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08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790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308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789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08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53033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251" r:id="rId11"/>
    <p:sldLayoutId id="21474842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44C756E-BE7A-6744-AF67-EDBDEF093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7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0035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charset="0"/>
                <a:cs typeface="+mn-cs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ahoma" charset="0"/>
              </a:endParaRPr>
            </a:p>
          </p:txBody>
        </p:sp>
      </p:grpSp>
      <p:sp>
        <p:nvSpPr>
          <p:cNvPr id="10035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10036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latin typeface="Tahoma" charset="0"/>
            </a:endParaRPr>
          </a:p>
        </p:txBody>
      </p:sp>
      <p:sp>
        <p:nvSpPr>
          <p:cNvPr id="10036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fld id="{FE400B21-9E93-1E47-80EE-E86692DB89EE}" type="slidenum">
              <a:rPr lang="en-US" altLang="zh-TW">
                <a:solidFill>
                  <a:srgbClr val="FFFFFF"/>
                </a:solidFill>
                <a:latin typeface="Tahoma" charset="0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614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  <p:sldLayoutId id="2147484277" r:id="rId12"/>
    <p:sldLayoutId id="214748427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457200" y="992188"/>
            <a:ext cx="8153400" cy="1600200"/>
            <a:chOff x="288" y="625"/>
            <a:chExt cx="5136" cy="1008"/>
          </a:xfrm>
        </p:grpSpPr>
        <p:sp>
          <p:nvSpPr>
            <p:cNvPr id="24584" name="Arc 3"/>
            <p:cNvSpPr>
              <a:spLocks/>
            </p:cNvSpPr>
            <p:nvPr/>
          </p:nvSpPr>
          <p:spPr bwMode="invGray">
            <a:xfrm>
              <a:off x="3595" y="625"/>
              <a:ext cx="1829" cy="1008"/>
            </a:xfrm>
            <a:custGeom>
              <a:avLst/>
              <a:gdLst>
                <a:gd name="T0" fmla="*/ 2 w 21912"/>
                <a:gd name="T1" fmla="*/ 0 h 43200"/>
                <a:gd name="T2" fmla="*/ 0 w 21912"/>
                <a:gd name="T3" fmla="*/ 24 h 43200"/>
                <a:gd name="T4" fmla="*/ 2 w 21912"/>
                <a:gd name="T5" fmla="*/ 12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-1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-1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  <a:lnTo>
                    <a:pt x="312" y="21600"/>
                  </a:lnTo>
                  <a:lnTo>
                    <a:pt x="3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Arc 4"/>
            <p:cNvSpPr>
              <a:spLocks/>
            </p:cNvSpPr>
            <p:nvPr/>
          </p:nvSpPr>
          <p:spPr bwMode="invGray">
            <a:xfrm>
              <a:off x="3548" y="729"/>
              <a:ext cx="1831" cy="800"/>
            </a:xfrm>
            <a:custGeom>
              <a:avLst/>
              <a:gdLst>
                <a:gd name="T0" fmla="*/ 2 w 21924"/>
                <a:gd name="T1" fmla="*/ 0 h 43200"/>
                <a:gd name="T2" fmla="*/ 0 w 21924"/>
                <a:gd name="T3" fmla="*/ 15 h 43200"/>
                <a:gd name="T4" fmla="*/ 2 w 21924"/>
                <a:gd name="T5" fmla="*/ 7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-1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-1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  <a:lnTo>
                    <a:pt x="324" y="21600"/>
                  </a:lnTo>
                  <a:lnTo>
                    <a:pt x="31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Arc 5"/>
            <p:cNvSpPr>
              <a:spLocks/>
            </p:cNvSpPr>
            <p:nvPr/>
          </p:nvSpPr>
          <p:spPr bwMode="invGray">
            <a:xfrm>
              <a:off x="3521" y="868"/>
              <a:ext cx="1830" cy="522"/>
            </a:xfrm>
            <a:custGeom>
              <a:avLst/>
              <a:gdLst>
                <a:gd name="T0" fmla="*/ 2 w 21925"/>
                <a:gd name="T1" fmla="*/ 0 h 43200"/>
                <a:gd name="T2" fmla="*/ 0 w 21925"/>
                <a:gd name="T3" fmla="*/ 6 h 43200"/>
                <a:gd name="T4" fmla="*/ 2 w 21925"/>
                <a:gd name="T5" fmla="*/ 3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-1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-1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  <a:lnTo>
                    <a:pt x="325" y="21600"/>
                  </a:lnTo>
                  <a:lnTo>
                    <a:pt x="31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AutoShape 6"/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7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title style</a:t>
            </a:r>
          </a:p>
        </p:txBody>
      </p:sp>
      <p:sp>
        <p:nvSpPr>
          <p:cNvPr id="2458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0574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24167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167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167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1" sz="1400">
                <a:ea typeface="新細明體" charset="0"/>
                <a:cs typeface="新細明體" charset="0"/>
              </a:defRPr>
            </a:lvl1pPr>
          </a:lstStyle>
          <a:p>
            <a:fld id="{90C9A1B0-4BA3-F74F-B81F-FC360414772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7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  <p:sldLayoutId id="2147484134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-112" charset="0"/>
          <a:ea typeface="ＭＳ Ｐゴシック" charset="0"/>
          <a:cs typeface="新細明體" pitchFamily="-112" charset="-12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-112" charset="0"/>
          <a:ea typeface="ＭＳ Ｐゴシック" charset="0"/>
          <a:cs typeface="新細明體" pitchFamily="-112" charset="-12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-112" charset="0"/>
          <a:ea typeface="ＭＳ Ｐゴシック" charset="0"/>
          <a:cs typeface="新細明體" pitchFamily="-112" charset="-12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-112" charset="0"/>
          <a:ea typeface="ＭＳ Ｐゴシック" charset="0"/>
          <a:cs typeface="新細明體" pitchFamily="-112" charset="-120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-112" charset="0"/>
          <a:ea typeface="新細明體" pitchFamily="-112" charset="-120"/>
          <a:cs typeface="新細明體" pitchFamily="-112" charset="-120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-112" charset="0"/>
          <a:ea typeface="新細明體" pitchFamily="-112" charset="-120"/>
          <a:cs typeface="新細明體" pitchFamily="-112" charset="-120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-112" charset="0"/>
          <a:ea typeface="新細明體" pitchFamily="-112" charset="-120"/>
          <a:cs typeface="新細明體" pitchFamily="-112" charset="-120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-112" charset="0"/>
          <a:ea typeface="新細明體" pitchFamily="-112" charset="-120"/>
          <a:cs typeface="新細明體" pitchFamily="-112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 b="1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 b="1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 b="1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 b="1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b="1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314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14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14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899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901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2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904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906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908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14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14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912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914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14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14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918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14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921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923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14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14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14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14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14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14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14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grpSp>
          <p:nvGrpSpPr>
            <p:cNvPr id="3793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314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2314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</p:grpSp>
      </p:grpSp>
      <p:sp>
        <p:nvSpPr>
          <p:cNvPr id="2314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14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14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14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14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CCA7A0C-0FDC-C949-A0C3-1B5B316F4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Blip>
          <a:blip r:embed="rId12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1299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9161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29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300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30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fld id="{ECADF195-D7A5-4C4A-AD9C-04E29A26D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-52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-52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-52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-52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-5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-5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-5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-11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-11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-11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-11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952B9E0-FC3F-704C-B76A-C4A99649C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6042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89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2089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2089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6043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</p:grpSp>
        <p:sp>
          <p:nvSpPr>
            <p:cNvPr id="2089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042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89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89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9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108D6CF-EB64-AC4A-86E2-8F5D0A34B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8192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192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192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192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12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13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614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8193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3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93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19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489838D-E49B-624E-9CD8-2C01B4898E9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448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transition advClick="0" advTm="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731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FFFFF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FFFF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FFFFF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457200" y="992188"/>
            <a:ext cx="8153400" cy="1600200"/>
            <a:chOff x="288" y="625"/>
            <a:chExt cx="5136" cy="1008"/>
          </a:xfrm>
        </p:grpSpPr>
        <p:sp>
          <p:nvSpPr>
            <p:cNvPr id="48131" name="Arc 3"/>
            <p:cNvSpPr>
              <a:spLocks/>
            </p:cNvSpPr>
            <p:nvPr/>
          </p:nvSpPr>
          <p:spPr bwMode="invGray">
            <a:xfrm>
              <a:off x="3595" y="625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-1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-1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solidFill>
                  <a:srgbClr val="FFFFCC"/>
                </a:solidFill>
                <a:ea typeface="新細明體" charset="0"/>
                <a:cs typeface="新細明體" charset="0"/>
              </a:endParaRPr>
            </a:p>
          </p:txBody>
        </p:sp>
        <p:sp>
          <p:nvSpPr>
            <p:cNvPr id="48132" name="Arc 4"/>
            <p:cNvSpPr>
              <a:spLocks/>
            </p:cNvSpPr>
            <p:nvPr/>
          </p:nvSpPr>
          <p:spPr bwMode="invGray">
            <a:xfrm>
              <a:off x="3548" y="729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-1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-1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solidFill>
                  <a:srgbClr val="FFFFCC"/>
                </a:solidFill>
                <a:ea typeface="新細明體" charset="0"/>
                <a:cs typeface="新細明體" charset="0"/>
              </a:endParaRPr>
            </a:p>
          </p:txBody>
        </p:sp>
        <p:sp>
          <p:nvSpPr>
            <p:cNvPr id="48133" name="Arc 5"/>
            <p:cNvSpPr>
              <a:spLocks/>
            </p:cNvSpPr>
            <p:nvPr/>
          </p:nvSpPr>
          <p:spPr bwMode="invGray">
            <a:xfrm>
              <a:off x="3521" y="868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-1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-1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solidFill>
                  <a:srgbClr val="FFFFCC"/>
                </a:solidFill>
                <a:ea typeface="新細明體" charset="0"/>
                <a:cs typeface="新細明體" charset="0"/>
              </a:endParaRPr>
            </a:p>
          </p:txBody>
        </p:sp>
        <p:sp>
          <p:nvSpPr>
            <p:cNvPr id="48134" name="AutoShape 6"/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solidFill>
                  <a:srgbClr val="FFFFCC"/>
                </a:solidFill>
                <a:ea typeface="新細明體" charset="0"/>
                <a:cs typeface="新細明體" charset="0"/>
              </a:endParaRPr>
            </a:p>
          </p:txBody>
        </p:sp>
      </p:grpSp>
      <p:sp>
        <p:nvSpPr>
          <p:cNvPr id="8806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8806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813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1" sz="1400" b="0">
                <a:ea typeface="新細明體" charset="0"/>
                <a:cs typeface="新細明體" charset="0"/>
              </a:defRPr>
            </a:lvl1pPr>
          </a:lstStyle>
          <a:p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4813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1" sz="1400" b="0">
                <a:ea typeface="新細明體" charset="0"/>
                <a:cs typeface="新細明體" charset="0"/>
              </a:defRPr>
            </a:lvl1pPr>
          </a:lstStyle>
          <a:p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1" sz="1400" b="0">
                <a:ea typeface="新細明體" charset="0"/>
                <a:cs typeface="新細明體" charset="0"/>
              </a:defRPr>
            </a:lvl1pPr>
          </a:lstStyle>
          <a:p>
            <a:fld id="{4432C480-9457-E241-AAC7-4CACB28416C6}" type="slidenum">
              <a:rPr lang="en-US" altLang="zh-TW">
                <a:solidFill>
                  <a:srgbClr val="FFFFCC"/>
                </a:solidFill>
              </a:rPr>
              <a:pPr/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523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  <p:sldLayoutId id="2147484214" r:id="rId12"/>
    <p:sldLayoutId id="2147484215" r:id="rId1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-108" charset="0"/>
          <a:ea typeface="新細明體" pitchFamily="-108" charset="-120"/>
          <a:cs typeface="新細明體" pitchFamily="-108" charset="-12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-108" charset="0"/>
          <a:ea typeface="新細明體" pitchFamily="-108" charset="-120"/>
          <a:cs typeface="新細明體" pitchFamily="-108" charset="-12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-108" charset="0"/>
          <a:ea typeface="新細明體" pitchFamily="-108" charset="-120"/>
          <a:cs typeface="新細明體" pitchFamily="-108" charset="-12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-108" charset="0"/>
          <a:ea typeface="新細明體" pitchFamily="-108" charset="-120"/>
          <a:cs typeface="新細明體" pitchFamily="-108" charset="-120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-108" charset="0"/>
          <a:ea typeface="新細明體" pitchFamily="-108" charset="-120"/>
          <a:cs typeface="新細明體" pitchFamily="-108" charset="-120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-108" charset="0"/>
          <a:ea typeface="新細明體" pitchFamily="-108" charset="-120"/>
          <a:cs typeface="新細明體" pitchFamily="-108" charset="-120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-108" charset="0"/>
          <a:ea typeface="新細明體" pitchFamily="-108" charset="-120"/>
          <a:cs typeface="新細明體" pitchFamily="-108" charset="-120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-108" charset="0"/>
          <a:ea typeface="新細明體" pitchFamily="-108" charset="-120"/>
          <a:cs typeface="新細明體" pitchFamily="-10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8.xml"/><Relationship Id="rId4" Type="http://schemas.openxmlformats.org/officeDocument/2006/relationships/hyperlink" Target="http://www.pauljab.net/temple/TemplePictures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8.xml"/><Relationship Id="rId5" Type="http://schemas.openxmlformats.org/officeDocument/2006/relationships/hyperlink" Target="http://www.pauljab.net/temple/TemplePictures.html" TargetMode="Externa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8.xml"/><Relationship Id="rId4" Type="http://schemas.openxmlformats.org/officeDocument/2006/relationships/hyperlink" Target="http://www.antipas.org/bible_study_aids/subjects/ezekiels_temple/ezekiels_temple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8.xml"/><Relationship Id="rId5" Type="http://schemas.openxmlformats.org/officeDocument/2006/relationships/hyperlink" Target="http://www.pauljab.net/temple/TemplePictures.html" TargetMode="Externa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hyperlink" Target="http://www.pauljab.net/temple/TemplePictures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comments" Target="../comments/comment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tardseed.net/html/pjrutmtd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4" descr="outercour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4988" y="404664"/>
            <a:ext cx="8153400" cy="1751856"/>
          </a:xfrm>
        </p:spPr>
        <p:txBody>
          <a:bodyPr/>
          <a:lstStyle/>
          <a:p>
            <a:pPr algn="ctr" eaLnBrk="1" hangingPunct="1"/>
            <a:r>
              <a:rPr lang="zh-TW" altLang="en-US" sz="5400" i="0" dirty="0">
                <a:solidFill>
                  <a:srgbClr val="230C4B"/>
                </a:solidFill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rPr>
              <a:t>国度和千禧年主义</a:t>
            </a:r>
            <a:endParaRPr lang="en-US" sz="4800" i="0" dirty="0">
              <a:latin typeface="SimHei" panose="02010609060101010101" pitchFamily="49" charset="-122"/>
              <a:ea typeface="SimHei" panose="02010609060101010101" pitchFamily="49" charset="-122"/>
              <a:cs typeface="新細明體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49263" y="4876800"/>
            <a:ext cx="824388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uLnTx/>
                <a:uFillTx/>
                <a:cs typeface="Arial" charset="0"/>
              </a:rPr>
              <a:t>末世论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000000"/>
                </a:glow>
              </a:effectLst>
              <a:uLnTx/>
              <a:uFillTx/>
              <a:cs typeface="Arial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-36512" y="6398383"/>
            <a:ext cx="9252519" cy="47434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Dr. Rick Griffith • 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博士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• 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新加坡神学院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BibleStudyDownloads.org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2" descr="aer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9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105400"/>
            <a:ext cx="7772400" cy="1143000"/>
          </a:xfrm>
        </p:spPr>
        <p:txBody>
          <a:bodyPr/>
          <a:lstStyle/>
          <a:p>
            <a:pPr eaLnBrk="1" hangingPunct="1"/>
            <a:r>
              <a:rPr lang="zh-CN" altLang="en-US" sz="4800" b="1" dirty="0">
                <a:latin typeface="SimHei" panose="02010609060101010101" pitchFamily="49" charset="-122"/>
                <a:ea typeface="SimHei" panose="02010609060101010101" pitchFamily="49" charset="-122"/>
                <a:cs typeface="ＭＳ Ｐゴシック" charset="0"/>
              </a:rPr>
              <a:t>一个堂皇的架构</a:t>
            </a:r>
            <a:endParaRPr lang="en-US" sz="4800" b="1" dirty="0">
              <a:latin typeface="SimHei" panose="02010609060101010101" pitchFamily="49" charset="-122"/>
              <a:ea typeface="SimHei" panose="02010609060101010101" pitchFamily="49" charset="-122"/>
              <a:cs typeface="ＭＳ Ｐゴシック" charset="0"/>
            </a:endParaRPr>
          </a:p>
        </p:txBody>
      </p:sp>
      <p:sp>
        <p:nvSpPr>
          <p:cNvPr id="104451" name="Text Box 4"/>
          <p:cNvSpPr txBox="1">
            <a:spLocks noChangeArrowheads="1"/>
          </p:cNvSpPr>
          <p:nvPr/>
        </p:nvSpPr>
        <p:spPr bwMode="auto">
          <a:xfrm>
            <a:off x="8456613" y="0"/>
            <a:ext cx="523875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47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3200400" cy="20574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  <a:cs typeface="ＭＳ Ｐゴシック" charset="0"/>
              </a:rPr>
              <a:t>现代的圣殿</a:t>
            </a:r>
            <a:br>
              <a:rPr lang="en-US" dirty="0">
                <a:latin typeface="SimHei" panose="02010609060101010101" pitchFamily="49" charset="-122"/>
                <a:ea typeface="SimHei" panose="02010609060101010101" pitchFamily="49" charset="-122"/>
                <a:cs typeface="ＭＳ Ｐゴシック" charset="0"/>
              </a:rPr>
            </a:br>
            <a:endParaRPr lang="en-US" dirty="0">
              <a:latin typeface="SimHei" panose="02010609060101010101" pitchFamily="49" charset="-122"/>
              <a:ea typeface="SimHei" panose="02010609060101010101" pitchFamily="49" charset="-122"/>
              <a:cs typeface="ＭＳ Ｐゴシック" charset="0"/>
            </a:endParaRPr>
          </a:p>
        </p:txBody>
      </p:sp>
      <p:pic>
        <p:nvPicPr>
          <p:cNvPr id="106498" name="Picture 3" descr="Temple Mou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71"/>
          <a:stretch>
            <a:fillRect/>
          </a:stretch>
        </p:blipFill>
        <p:spPr bwMode="auto">
          <a:xfrm>
            <a:off x="3951288" y="0"/>
            <a:ext cx="5192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Text Box 4"/>
          <p:cNvSpPr txBox="1">
            <a:spLocks noChangeArrowheads="1"/>
          </p:cNvSpPr>
          <p:nvPr/>
        </p:nvSpPr>
        <p:spPr bwMode="auto">
          <a:xfrm>
            <a:off x="8458200" y="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2"/>
                </a:solidFill>
              </a:rPr>
              <a:t>49a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>
                <a:latin typeface="Garamond" charset="0"/>
                <a:cs typeface="宋体" charset="0"/>
              </a:rPr>
              <a:t>犹太西墙</a:t>
            </a:r>
            <a:endParaRPr lang="en-US">
              <a:latin typeface="Garamond" charset="0"/>
            </a:endParaRPr>
          </a:p>
        </p:txBody>
      </p:sp>
      <p:pic>
        <p:nvPicPr>
          <p:cNvPr id="224258" name="Picture 3" descr="Western, Wailing Wall, Bible, Old and New Testament, free pictu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36763"/>
            <a:ext cx="5867400" cy="4327525"/>
          </a:xfrm>
        </p:spPr>
      </p:pic>
      <p:pic>
        <p:nvPicPr>
          <p:cNvPr id="97284" name="Picture 4" descr="Jerusalem Temple, Bible, Old and New Testament, free pictur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5888" y="1179513"/>
            <a:ext cx="3643312" cy="2706687"/>
          </a:xfrm>
        </p:spPr>
      </p:pic>
      <p:pic>
        <p:nvPicPr>
          <p:cNvPr id="97285" name="Picture 5" descr="Temple Alta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4073525"/>
            <a:ext cx="3722688" cy="2708275"/>
          </a:xfrm>
        </p:spPr>
      </p:pic>
    </p:spTree>
    <p:extLst>
      <p:ext uri="{BB962C8B-B14F-4D97-AF65-F5344CB8AC3E}">
        <p14:creationId xmlns:p14="http://schemas.microsoft.com/office/powerpoint/2010/main" val="175636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1" name="Picture 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322" name="Rectangle 1027"/>
          <p:cNvSpPr>
            <a:spLocks noChangeArrowheads="1"/>
          </p:cNvSpPr>
          <p:nvPr/>
        </p:nvSpPr>
        <p:spPr bwMode="auto">
          <a:xfrm>
            <a:off x="3184525" y="2841625"/>
            <a:ext cx="28225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2323" name="Rectangle 1028"/>
          <p:cNvSpPr>
            <a:spLocks noChangeArrowheads="1"/>
          </p:cNvSpPr>
          <p:nvPr/>
        </p:nvSpPr>
        <p:spPr bwMode="auto">
          <a:xfrm>
            <a:off x="3184525" y="4244975"/>
            <a:ext cx="28225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2324" name="Rectangle 1029"/>
          <p:cNvSpPr>
            <a:spLocks noChangeArrowheads="1"/>
          </p:cNvSpPr>
          <p:nvPr/>
        </p:nvSpPr>
        <p:spPr bwMode="auto">
          <a:xfrm>
            <a:off x="4938713" y="4635500"/>
            <a:ext cx="179387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2325" name="Rectangle 103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sz="4800" b="1" dirty="0">
                <a:latin typeface="Arial"/>
                <a:ea typeface="ＭＳ Ｐゴシック" charset="0"/>
                <a:cs typeface="Arial"/>
              </a:rPr>
              <a:t>西墙</a:t>
            </a:r>
            <a:endParaRPr lang="en-US" sz="4800" b="1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7831" name="Text Box 1031"/>
          <p:cNvSpPr txBox="1">
            <a:spLocks noChangeArrowheads="1"/>
          </p:cNvSpPr>
          <p:nvPr/>
        </p:nvSpPr>
        <p:spPr bwMode="auto">
          <a:xfrm>
            <a:off x="8302625" y="173583"/>
            <a:ext cx="838200" cy="519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t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FFFF"/>
                </a:solidFill>
                <a:latin typeface="Arial"/>
                <a:cs typeface="Arial"/>
              </a:rPr>
              <a:t>128</a:t>
            </a:r>
            <a:endParaRPr lang="en-US" sz="28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77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5" name="Picture 2" descr="Luke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906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-152400" y="0"/>
            <a:ext cx="4114800" cy="1371600"/>
          </a:xfrm>
          <a:gradFill rotWithShape="1">
            <a:gsLst>
              <a:gs pos="0">
                <a:srgbClr val="006600">
                  <a:gamma/>
                  <a:shade val="46275"/>
                  <a:invGamma/>
                </a:srgbClr>
              </a:gs>
              <a:gs pos="100000">
                <a:srgbClr val="006600">
                  <a:alpha val="66000"/>
                </a:srgb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zh-CN" altLang="en-US" sz="4000">
                <a:latin typeface="Garamond" charset="0"/>
                <a:cs typeface="宋体" charset="0"/>
              </a:rPr>
              <a:t>为第三座圣殿   祈祷</a:t>
            </a:r>
            <a:endParaRPr lang="en-US" sz="4000">
              <a:latin typeface="Garamond" charset="0"/>
            </a:endParaRPr>
          </a:p>
        </p:txBody>
      </p:sp>
      <p:pic>
        <p:nvPicPr>
          <p:cNvPr id="99332" name="Picture 4" descr="Luke000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358900"/>
            <a:ext cx="3846513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0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ctrTitle"/>
          </p:nvPr>
        </p:nvSpPr>
        <p:spPr>
          <a:xfrm>
            <a:off x="1" y="-144016"/>
            <a:ext cx="8100391" cy="1340768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4000" b="1" dirty="0">
                <a:effectLst>
                  <a:glow rad="228600">
                    <a:srgbClr val="000000"/>
                  </a:glo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反基督者将与以色列签</a:t>
            </a:r>
            <a:r>
              <a:rPr lang="en-US" altLang="zh-CN" sz="4000" b="1" dirty="0">
                <a:effectLst>
                  <a:glow rad="228600">
                    <a:srgbClr val="000000"/>
                  </a:glo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7</a:t>
            </a:r>
            <a:r>
              <a:rPr lang="zh-CN" altLang="en-US" sz="4000" b="1" dirty="0">
                <a:effectLst>
                  <a:glow rad="228600">
                    <a:srgbClr val="000000"/>
                  </a:glo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年的合约</a:t>
            </a:r>
            <a:endParaRPr lang="en-US" sz="4000" b="1" dirty="0">
              <a:effectLst>
                <a:glow rad="228600">
                  <a:srgbClr val="000000"/>
                </a:glow>
              </a:effectLst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81283" name="Text Box 5"/>
          <p:cNvSpPr txBox="1">
            <a:spLocks noChangeArrowheads="1"/>
          </p:cNvSpPr>
          <p:nvPr/>
        </p:nvSpPr>
        <p:spPr bwMode="auto">
          <a:xfrm>
            <a:off x="2268538" y="6553200"/>
            <a:ext cx="2663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</a:rPr>
              <a:t>Artwork by Sunny Chandra</a:t>
            </a:r>
          </a:p>
        </p:txBody>
      </p:sp>
      <p:sp>
        <p:nvSpPr>
          <p:cNvPr id="481284" name="Rectangle 3"/>
          <p:cNvSpPr txBox="1">
            <a:spLocks/>
          </p:cNvSpPr>
          <p:nvPr/>
        </p:nvSpPr>
        <p:spPr bwMode="auto">
          <a:xfrm>
            <a:off x="0" y="5949950"/>
            <a:ext cx="9144000" cy="908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altLang="zh-CN" sz="1200" b="1" dirty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这可能有助于重建耶路撒冷的圣殿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 (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第三间圣殿的时代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)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。</a:t>
            </a:r>
            <a:endParaRPr lang="en-US" sz="2800" b="1" dirty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  <p:sp>
        <p:nvSpPr>
          <p:cNvPr id="8" name="Text Box 60"/>
          <p:cNvSpPr txBox="1">
            <a:spLocks noChangeArrowheads="1"/>
          </p:cNvSpPr>
          <p:nvPr/>
        </p:nvSpPr>
        <p:spPr bwMode="auto">
          <a:xfrm>
            <a:off x="8239125" y="42863"/>
            <a:ext cx="831850" cy="463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35921" dir="2700000" algn="ctr" rotWithShape="0">
              <a:srgbClr val="000013">
                <a:alpha val="74998"/>
              </a:srgbClr>
            </a:outerShdw>
          </a:effectLst>
        </p:spPr>
        <p:txBody>
          <a:bodyPr wrap="none" lIns="90000" tIns="46800" rIns="90000" bIns="468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Osaka" charset="0"/>
                <a:cs typeface="Arial"/>
              </a:rPr>
              <a:t>79 B</a:t>
            </a:r>
            <a:endParaRPr lang="en-US" sz="2000" b="1" dirty="0">
              <a:solidFill>
                <a:srgbClr val="FFFFFF"/>
              </a:solidFill>
              <a:latin typeface="Arial"/>
              <a:ea typeface="Osaka" charset="0"/>
              <a:cs typeface="Arial"/>
            </a:endParaRPr>
          </a:p>
        </p:txBody>
      </p:sp>
      <p:pic>
        <p:nvPicPr>
          <p:cNvPr id="2" name="Picture 1" descr="Third Temple Adjacent Dome of Ro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3538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09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ctrTitle"/>
          </p:nvPr>
        </p:nvSpPr>
        <p:spPr>
          <a:xfrm>
            <a:off x="504057" y="1224136"/>
            <a:ext cx="8100391" cy="3861048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4000" b="1" dirty="0">
                <a:effectLst>
                  <a:glow rad="228600">
                    <a:srgbClr val="000000"/>
                  </a:glo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但是在灾难期间，圣殿将被毁并在千禧年由以西结的圣殿取代。</a:t>
            </a:r>
            <a:br>
              <a:rPr lang="en-US" sz="4000" b="1" dirty="0">
                <a:effectLst>
                  <a:glow rad="228600">
                    <a:srgbClr val="000000"/>
                  </a:glo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en-US" sz="4000" b="1" dirty="0">
                <a:effectLst>
                  <a:glow rad="228600">
                    <a:srgbClr val="000000"/>
                  </a:glo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4000" b="1" dirty="0">
                <a:effectLst>
                  <a:glow rad="228600">
                    <a:srgbClr val="000000"/>
                  </a:glo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第四间圣殿的时代</a:t>
            </a:r>
            <a:r>
              <a:rPr lang="en-US" sz="4000" b="1" dirty="0">
                <a:effectLst>
                  <a:glow rad="228600">
                    <a:srgbClr val="000000"/>
                  </a:glo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481283" name="Text Box 5"/>
          <p:cNvSpPr txBox="1">
            <a:spLocks noChangeArrowheads="1"/>
          </p:cNvSpPr>
          <p:nvPr/>
        </p:nvSpPr>
        <p:spPr bwMode="auto">
          <a:xfrm>
            <a:off x="2268538" y="6553200"/>
            <a:ext cx="2663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</a:rPr>
              <a:t>Artwork by Sunny Chandra</a:t>
            </a:r>
          </a:p>
        </p:txBody>
      </p:sp>
    </p:spTree>
    <p:extLst>
      <p:ext uri="{BB962C8B-B14F-4D97-AF65-F5344CB8AC3E}">
        <p14:creationId xmlns:p14="http://schemas.microsoft.com/office/powerpoint/2010/main" val="941750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543745" y="2343150"/>
            <a:ext cx="2590800" cy="1981200"/>
          </a:xfrm>
        </p:spPr>
        <p:txBody>
          <a:bodyPr/>
          <a:lstStyle/>
          <a:p>
            <a:pPr eaLnBrk="1" hangingPunct="1"/>
            <a:r>
              <a:rPr lang="ja-JP" altLang="en-US" dirty="0">
                <a:latin typeface="Times New Roman" charset="0"/>
                <a:ea typeface="新細明體" charset="0"/>
                <a:cs typeface="新細明體" charset="0"/>
              </a:rPr>
              <a:t>以西结书</a:t>
            </a:r>
            <a:r>
              <a:rPr lang="zh-CN" altLang="en-US" dirty="0">
                <a:latin typeface="Times New Roman" charset="0"/>
                <a:ea typeface="新細明體" charset="0"/>
                <a:cs typeface="SimSun" charset="0"/>
              </a:rPr>
              <a:t>里的圣殿</a:t>
            </a:r>
          </a:p>
        </p:txBody>
      </p:sp>
      <p:pic>
        <p:nvPicPr>
          <p:cNvPr id="1740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040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201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5" descr="Pict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6934200" cy="838200"/>
          </a:xfrm>
        </p:spPr>
        <p:txBody>
          <a:bodyPr/>
          <a:lstStyle/>
          <a:p>
            <a:pPr eaLnBrk="1" hangingPunct="1"/>
            <a:r>
              <a:rPr lang="zh-CN" altLang="en-US">
                <a:latin typeface="Times New Roman" charset="0"/>
                <a:ea typeface="新細明體" charset="0"/>
                <a:cs typeface="SimSun" charset="0"/>
              </a:rPr>
              <a:t>五个部份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2700" y="188913"/>
            <a:ext cx="443262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FFFFCC"/>
                </a:solidFill>
                <a:ea typeface="新細明體" charset="0"/>
                <a:cs typeface="新細明體" charset="0"/>
              </a:rPr>
              <a:t>1. </a:t>
            </a:r>
            <a:r>
              <a:rPr lang="ja-JP" altLang="en-US" dirty="0">
                <a:solidFill>
                  <a:srgbClr val="FFFFCC"/>
                </a:solidFill>
                <a:ea typeface="新細明體" charset="0"/>
                <a:cs typeface="新細明體" charset="0"/>
              </a:rPr>
              <a:t>外院</a:t>
            </a:r>
            <a:r>
              <a:rPr lang="en-US" altLang="zh-CN" dirty="0">
                <a:solidFill>
                  <a:srgbClr val="FFFFCC"/>
                </a:solidFill>
                <a:ea typeface="新細明體" charset="0"/>
                <a:cs typeface="新細明體" charset="0"/>
              </a:rPr>
              <a:t> </a:t>
            </a:r>
            <a:r>
              <a:rPr lang="en-US" altLang="ja-JP" dirty="0">
                <a:solidFill>
                  <a:srgbClr val="FFFFCC"/>
                </a:solidFill>
                <a:ea typeface="新細明體" charset="0"/>
                <a:cs typeface="新細明體" charset="0"/>
              </a:rPr>
              <a:t>- 40:17-19</a:t>
            </a:r>
            <a:br>
              <a:rPr lang="en-US" altLang="ja-JP" dirty="0">
                <a:solidFill>
                  <a:srgbClr val="FFFFCC"/>
                </a:solidFill>
                <a:ea typeface="新細明體" charset="0"/>
                <a:cs typeface="新細明體" charset="0"/>
              </a:rPr>
            </a:br>
            <a:r>
              <a:rPr lang="en-US" altLang="ja-JP" dirty="0">
                <a:solidFill>
                  <a:srgbClr val="FFFFCC"/>
                </a:solidFill>
                <a:ea typeface="新細明體" charset="0"/>
                <a:cs typeface="新細明體" charset="0"/>
              </a:rPr>
              <a:t>2. </a:t>
            </a:r>
            <a:r>
              <a:rPr lang="ja-JP" altLang="en-US" dirty="0">
                <a:solidFill>
                  <a:srgbClr val="FFFFCC"/>
                </a:solidFill>
                <a:ea typeface="新細明體" charset="0"/>
                <a:cs typeface="新細明體" charset="0"/>
              </a:rPr>
              <a:t>内院</a:t>
            </a:r>
            <a:r>
              <a:rPr lang="en-US" altLang="zh-CN" dirty="0">
                <a:solidFill>
                  <a:srgbClr val="FFFFCC"/>
                </a:solidFill>
                <a:ea typeface="新細明體" charset="0"/>
                <a:cs typeface="新細明體" charset="0"/>
              </a:rPr>
              <a:t> </a:t>
            </a:r>
            <a:r>
              <a:rPr lang="en-US" altLang="ja-JP" dirty="0">
                <a:solidFill>
                  <a:srgbClr val="FFFFCC"/>
                </a:solidFill>
                <a:ea typeface="新細明體" charset="0"/>
                <a:cs typeface="新細明體" charset="0"/>
              </a:rPr>
              <a:t>- 40:44-47</a:t>
            </a:r>
            <a:br>
              <a:rPr lang="en-US" altLang="ja-JP" dirty="0">
                <a:solidFill>
                  <a:srgbClr val="FFFFCC"/>
                </a:solidFill>
                <a:ea typeface="新細明體" charset="0"/>
                <a:cs typeface="新細明體" charset="0"/>
              </a:rPr>
            </a:br>
            <a:r>
              <a:rPr lang="en-US" altLang="ja-JP" dirty="0">
                <a:solidFill>
                  <a:srgbClr val="FFFFCC"/>
                </a:solidFill>
                <a:ea typeface="新細明體" charset="0"/>
                <a:cs typeface="新細明體" charset="0"/>
              </a:rPr>
              <a:t>3. </a:t>
            </a:r>
            <a:r>
              <a:rPr lang="zh-CN" altLang="en-US" dirty="0">
                <a:solidFill>
                  <a:srgbClr val="FFFFCC"/>
                </a:solidFill>
                <a:cs typeface="SimSun" charset="0"/>
              </a:rPr>
              <a:t>殿或帐莫</a:t>
            </a:r>
            <a:r>
              <a:rPr lang="en-US" altLang="ja-JP" dirty="0">
                <a:solidFill>
                  <a:srgbClr val="FFFFCC"/>
                </a:solidFill>
                <a:ea typeface="新細明體" charset="0"/>
                <a:cs typeface="新細明體" charset="0"/>
              </a:rPr>
              <a:t>- 41:1-26</a:t>
            </a:r>
            <a:br>
              <a:rPr lang="en-US" altLang="ja-JP" dirty="0">
                <a:solidFill>
                  <a:srgbClr val="FFFFCC"/>
                </a:solidFill>
                <a:ea typeface="新細明體" charset="0"/>
                <a:cs typeface="新細明體" charset="0"/>
              </a:rPr>
            </a:br>
            <a:r>
              <a:rPr lang="en-US" altLang="ja-JP" dirty="0">
                <a:solidFill>
                  <a:srgbClr val="FFFFCC"/>
                </a:solidFill>
                <a:ea typeface="新細明體" charset="0"/>
                <a:cs typeface="新細明體" charset="0"/>
              </a:rPr>
              <a:t>4. </a:t>
            </a:r>
            <a:r>
              <a:rPr lang="zh-CN" altLang="en-US" dirty="0">
                <a:solidFill>
                  <a:srgbClr val="FFFFCC"/>
                </a:solidFill>
                <a:ea typeface="新細明體" charset="0"/>
                <a:cs typeface="新細明體" charset="0"/>
              </a:rPr>
              <a:t>殿四围</a:t>
            </a:r>
            <a:r>
              <a:rPr lang="zh-CN" altLang="en-US" dirty="0">
                <a:solidFill>
                  <a:srgbClr val="FFFFCC"/>
                </a:solidFill>
                <a:cs typeface="SimSun" charset="0"/>
              </a:rPr>
              <a:t>的</a:t>
            </a:r>
            <a:r>
              <a:rPr lang="zh-CN" altLang="en-US" dirty="0">
                <a:solidFill>
                  <a:srgbClr val="FFFFCC"/>
                </a:solidFill>
                <a:ea typeface="新細明體" charset="0"/>
                <a:cs typeface="新細明體" charset="0"/>
              </a:rPr>
              <a:t>墙 </a:t>
            </a:r>
            <a:r>
              <a:rPr lang="en-US" altLang="ja-JP" dirty="0">
                <a:solidFill>
                  <a:srgbClr val="FFFFCC"/>
                </a:solidFill>
                <a:ea typeface="新細明體" charset="0"/>
                <a:cs typeface="新細明體" charset="0"/>
              </a:rPr>
              <a:t>- 40:5 (42:15-20; 45:2)</a:t>
            </a:r>
            <a:br>
              <a:rPr lang="en-US" altLang="ja-JP" dirty="0">
                <a:solidFill>
                  <a:srgbClr val="FFFFCC"/>
                </a:solidFill>
                <a:ea typeface="新細明體" charset="0"/>
                <a:cs typeface="新細明體" charset="0"/>
              </a:rPr>
            </a:br>
            <a:r>
              <a:rPr lang="en-US" altLang="ja-JP" dirty="0">
                <a:solidFill>
                  <a:srgbClr val="FFFFCC"/>
                </a:solidFill>
                <a:ea typeface="新細明體" charset="0"/>
                <a:cs typeface="新細明體" charset="0"/>
              </a:rPr>
              <a:t>5. </a:t>
            </a:r>
            <a:r>
              <a:rPr lang="ja-JP" altLang="en-US" sz="1800" dirty="0">
                <a:solidFill>
                  <a:srgbClr val="FFFFCC"/>
                </a:solidFill>
              </a:rPr>
              <a:t>五十肘为郊野之地</a:t>
            </a:r>
            <a:r>
              <a:rPr lang="en-US" altLang="ja-JP" sz="1800" b="0" dirty="0">
                <a:solidFill>
                  <a:srgbClr val="FFFFCC"/>
                </a:solidFill>
              </a:rPr>
              <a:t> </a:t>
            </a:r>
            <a:r>
              <a:rPr lang="en-US" altLang="zh-CN" sz="1800" b="0" dirty="0">
                <a:solidFill>
                  <a:srgbClr val="FFFFCC"/>
                </a:solidFill>
              </a:rPr>
              <a:t> </a:t>
            </a:r>
            <a:r>
              <a:rPr lang="en-US" altLang="ja-JP" dirty="0">
                <a:solidFill>
                  <a:srgbClr val="FFFFCC"/>
                </a:solidFill>
                <a:ea typeface="新細明體" charset="0"/>
                <a:cs typeface="新細明體" charset="0"/>
              </a:rPr>
              <a:t>- 45:2 </a:t>
            </a:r>
            <a:endParaRPr lang="en-US" dirty="0">
              <a:solidFill>
                <a:srgbClr val="FFFFCC"/>
              </a:solidFill>
              <a:ea typeface="新細明體" charset="0"/>
              <a:cs typeface="新細明體" charset="0"/>
            </a:endParaRPr>
          </a:p>
        </p:txBody>
      </p:sp>
      <p:sp>
        <p:nvSpPr>
          <p:cNvPr id="172037" name="Text Box 7"/>
          <p:cNvSpPr txBox="1">
            <a:spLocks noChangeArrowheads="1"/>
          </p:cNvSpPr>
          <p:nvPr/>
        </p:nvSpPr>
        <p:spPr bwMode="auto">
          <a:xfrm>
            <a:off x="0" y="6542088"/>
            <a:ext cx="4094163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FFFFFF"/>
                </a:solidFill>
                <a:ea typeface="新細明體" charset="0"/>
                <a:cs typeface="新細明體" charset="0"/>
                <a:hlinkClick r:id="rId4"/>
              </a:rPr>
              <a:t>www.pauljab.net/temple/ TemplePictures.html</a:t>
            </a:r>
            <a:r>
              <a:rPr lang="en-US" sz="1400" b="0">
                <a:solidFill>
                  <a:srgbClr val="FFFFFF"/>
                </a:solidFill>
                <a:ea typeface="新細明體" charset="0"/>
                <a:cs typeface="新細明體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465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新細明體" charset="0"/>
                <a:cs typeface="新細明體" charset="0"/>
              </a:rPr>
              <a:t>View from Above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pic>
        <p:nvPicPr>
          <p:cNvPr id="178180" name="Picture 5" descr="Pict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1" name="Text Box 6"/>
          <p:cNvSpPr txBox="1">
            <a:spLocks noChangeArrowheads="1"/>
          </p:cNvSpPr>
          <p:nvPr/>
        </p:nvSpPr>
        <p:spPr bwMode="auto">
          <a:xfrm>
            <a:off x="0" y="6542088"/>
            <a:ext cx="4094163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FFFFFF"/>
                </a:solidFill>
                <a:ea typeface="新細明體" charset="0"/>
                <a:cs typeface="新細明體" charset="0"/>
                <a:hlinkClick r:id="rId5"/>
              </a:rPr>
              <a:t>www.pauljab.net/temple/ TemplePictures.html</a:t>
            </a:r>
            <a:r>
              <a:rPr lang="en-US" sz="1400" b="0">
                <a:solidFill>
                  <a:srgbClr val="FFFFFF"/>
                </a:solidFill>
                <a:ea typeface="新細明體" charset="0"/>
                <a:cs typeface="新細明體" charset="0"/>
              </a:rPr>
              <a:t> 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228600" y="129054"/>
            <a:ext cx="34678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000" b="1" dirty="0">
                <a:solidFill>
                  <a:srgbClr val="FFFFCC"/>
                </a:solidFill>
              </a:rPr>
              <a:t>6. </a:t>
            </a:r>
            <a:r>
              <a:rPr lang="zh-CN" altLang="en-US" sz="2000" b="1" dirty="0">
                <a:solidFill>
                  <a:srgbClr val="FFFFCC"/>
                </a:solidFill>
              </a:rPr>
              <a:t>外院朝北的门 </a:t>
            </a:r>
            <a:r>
              <a:rPr lang="en-US" sz="2000" b="1" dirty="0">
                <a:solidFill>
                  <a:srgbClr val="FFFFCC"/>
                </a:solidFill>
              </a:rPr>
              <a:t>- 40:20-23</a:t>
            </a:r>
            <a:br>
              <a:rPr lang="en-US" sz="2000" b="1" dirty="0">
                <a:solidFill>
                  <a:srgbClr val="FFFFCC"/>
                </a:solidFill>
              </a:rPr>
            </a:br>
            <a:r>
              <a:rPr lang="en-US" sz="2000" b="1" dirty="0">
                <a:solidFill>
                  <a:srgbClr val="FFFFCC"/>
                </a:solidFill>
              </a:rPr>
              <a:t>7. </a:t>
            </a:r>
            <a:r>
              <a:rPr lang="zh-CN" altLang="en-US" sz="2000" b="1" dirty="0">
                <a:solidFill>
                  <a:srgbClr val="FFFFCC"/>
                </a:solidFill>
              </a:rPr>
              <a:t>外院朝</a:t>
            </a:r>
            <a:r>
              <a:rPr lang="zh-CN" altLang="en-US" sz="2000" b="1" dirty="0">
                <a:solidFill>
                  <a:srgbClr val="FFFFCC"/>
                </a:solidFill>
                <a:cs typeface="SimSun" charset="0"/>
              </a:rPr>
              <a:t>东</a:t>
            </a:r>
            <a:r>
              <a:rPr lang="zh-CN" altLang="en-US" sz="2000" b="1" dirty="0">
                <a:solidFill>
                  <a:srgbClr val="FFFFCC"/>
                </a:solidFill>
              </a:rPr>
              <a:t>的门</a:t>
            </a:r>
            <a:r>
              <a:rPr lang="zh-CN" altLang="en-US" sz="2000" dirty="0">
                <a:solidFill>
                  <a:srgbClr val="FFFFCC"/>
                </a:solidFill>
              </a:rPr>
              <a:t> </a:t>
            </a:r>
            <a:r>
              <a:rPr lang="en-US" altLang="ja-JP" sz="2000" b="1" dirty="0">
                <a:solidFill>
                  <a:srgbClr val="FFFFCC"/>
                </a:solidFill>
              </a:rPr>
              <a:t>- 40:6-16</a:t>
            </a:r>
            <a:br>
              <a:rPr lang="en-US" altLang="ja-JP" sz="2000" b="1" dirty="0">
                <a:solidFill>
                  <a:srgbClr val="FFFFCC"/>
                </a:solidFill>
              </a:rPr>
            </a:br>
            <a:r>
              <a:rPr lang="en-US" altLang="ja-JP" sz="2000" b="1" dirty="0">
                <a:solidFill>
                  <a:srgbClr val="FFFFCC"/>
                </a:solidFill>
              </a:rPr>
              <a:t>8. </a:t>
            </a:r>
            <a:r>
              <a:rPr lang="zh-CN" altLang="en-US" sz="2000" b="1" dirty="0">
                <a:solidFill>
                  <a:srgbClr val="FFFFCC"/>
                </a:solidFill>
              </a:rPr>
              <a:t>外院朝</a:t>
            </a:r>
            <a:r>
              <a:rPr lang="zh-CN" altLang="en-US" sz="2000" b="1" dirty="0">
                <a:solidFill>
                  <a:srgbClr val="FFFFCC"/>
                </a:solidFill>
                <a:cs typeface="SimSun" charset="0"/>
              </a:rPr>
              <a:t>南</a:t>
            </a:r>
            <a:r>
              <a:rPr lang="zh-CN" altLang="en-US" sz="2000" b="1" dirty="0">
                <a:solidFill>
                  <a:srgbClr val="FFFFCC"/>
                </a:solidFill>
              </a:rPr>
              <a:t>的门</a:t>
            </a:r>
            <a:r>
              <a:rPr lang="zh-CN" altLang="en-US" sz="2000" dirty="0">
                <a:solidFill>
                  <a:srgbClr val="FFFFCC"/>
                </a:solidFill>
              </a:rPr>
              <a:t> </a:t>
            </a:r>
            <a:r>
              <a:rPr lang="en-US" altLang="ja-JP" sz="2000" b="1" dirty="0">
                <a:solidFill>
                  <a:srgbClr val="FFFFCC"/>
                </a:solidFill>
              </a:rPr>
              <a:t>- 40:24-27</a:t>
            </a:r>
            <a:br>
              <a:rPr lang="en-US" altLang="ja-JP" sz="2000" b="1" dirty="0">
                <a:solidFill>
                  <a:srgbClr val="FFFFCC"/>
                </a:solidFill>
              </a:rPr>
            </a:br>
            <a:r>
              <a:rPr lang="en-US" altLang="ja-JP" sz="2000" b="1" dirty="0">
                <a:solidFill>
                  <a:srgbClr val="FFFFCC"/>
                </a:solidFill>
              </a:rPr>
              <a:t>9. </a:t>
            </a:r>
            <a:r>
              <a:rPr lang="zh-CN" altLang="en-US" sz="2000" b="1" dirty="0">
                <a:solidFill>
                  <a:srgbClr val="FFFFCC"/>
                </a:solidFill>
                <a:cs typeface="SimSun" charset="0"/>
              </a:rPr>
              <a:t>内院朝北的门</a:t>
            </a:r>
            <a:r>
              <a:rPr lang="zh-CN" altLang="en-US" sz="2000" dirty="0">
                <a:solidFill>
                  <a:srgbClr val="FFFFCC"/>
                </a:solidFill>
              </a:rPr>
              <a:t> </a:t>
            </a:r>
            <a:r>
              <a:rPr lang="en-US" altLang="ja-JP" sz="2000" b="1" dirty="0">
                <a:solidFill>
                  <a:srgbClr val="FFFFCC"/>
                </a:solidFill>
              </a:rPr>
              <a:t>- 40:35-37</a:t>
            </a:r>
            <a:br>
              <a:rPr lang="en-US" altLang="ja-JP" sz="2000" b="1" dirty="0">
                <a:solidFill>
                  <a:srgbClr val="FFFFCC"/>
                </a:solidFill>
              </a:rPr>
            </a:br>
            <a:r>
              <a:rPr lang="en-US" altLang="ja-JP" sz="2000" b="1" dirty="0">
                <a:solidFill>
                  <a:srgbClr val="FFFFCC"/>
                </a:solidFill>
              </a:rPr>
              <a:t>10. </a:t>
            </a:r>
            <a:r>
              <a:rPr lang="zh-CN" altLang="en-US" sz="2000" b="1" dirty="0">
                <a:solidFill>
                  <a:srgbClr val="FFFFCC"/>
                </a:solidFill>
                <a:cs typeface="SimSun" charset="0"/>
              </a:rPr>
              <a:t>内院朝东的门 </a:t>
            </a:r>
            <a:r>
              <a:rPr lang="en-US" altLang="ja-JP" sz="2000" b="1" dirty="0">
                <a:solidFill>
                  <a:srgbClr val="FFFFCC"/>
                </a:solidFill>
              </a:rPr>
              <a:t>- 40:32-34</a:t>
            </a:r>
            <a:br>
              <a:rPr lang="en-US" altLang="ja-JP" sz="2000" b="1" dirty="0">
                <a:solidFill>
                  <a:srgbClr val="FFFFCC"/>
                </a:solidFill>
              </a:rPr>
            </a:br>
            <a:r>
              <a:rPr lang="en-US" altLang="ja-JP" sz="2000" b="1" dirty="0">
                <a:solidFill>
                  <a:srgbClr val="FFFFCC"/>
                </a:solidFill>
              </a:rPr>
              <a:t>11. </a:t>
            </a:r>
            <a:r>
              <a:rPr lang="zh-CN" altLang="en-US" sz="2000" b="1" dirty="0">
                <a:solidFill>
                  <a:srgbClr val="FFFFCC"/>
                </a:solidFill>
                <a:cs typeface="SimSun" charset="0"/>
              </a:rPr>
              <a:t>内院朝南的门 </a:t>
            </a:r>
            <a:r>
              <a:rPr lang="en-US" altLang="ja-JP" sz="2000" b="1" dirty="0">
                <a:solidFill>
                  <a:srgbClr val="FFFFCC"/>
                </a:solidFill>
              </a:rPr>
              <a:t>- 40:28-31 </a:t>
            </a:r>
            <a:endParaRPr lang="en-US" sz="2000" b="1" dirty="0">
              <a:solidFill>
                <a:srgbClr val="FFFFCC"/>
              </a:solidFill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3657600" y="3124200"/>
            <a:ext cx="228600" cy="5334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CC"/>
              </a:solidFill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3886200" y="3124200"/>
            <a:ext cx="228600" cy="5334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CC"/>
              </a:solidFill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4114800" y="3124200"/>
            <a:ext cx="228600" cy="5334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CC"/>
              </a:solidFill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4343400" y="3124200"/>
            <a:ext cx="228600" cy="5334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30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 animBg="1"/>
      <p:bldP spid="60425" grpId="0" animBg="1"/>
      <p:bldP spid="60426" grpId="0" animBg="1"/>
      <p:bldP spid="604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29" name="Picture 2" descr="Jerusalem Sunset, Bible, Old and New Testament, free pictur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2400" y="-20638"/>
            <a:ext cx="9448800" cy="7031038"/>
          </a:xfrm>
        </p:spPr>
      </p:pic>
      <p:sp>
        <p:nvSpPr>
          <p:cNvPr id="119811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>
                <a:latin typeface="Garamond" charset="0"/>
                <a:cs typeface="宋体" charset="0"/>
              </a:rPr>
              <a:t>穹顶的将来会是什么呢？</a:t>
            </a:r>
            <a:endParaRPr lang="en-US">
              <a:latin typeface="Garamond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096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新細明體" charset="0"/>
                <a:cs typeface="新細明體" charset="0"/>
              </a:rPr>
              <a:t>View of the Sanctuary (Ezek 40-47)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pic>
        <p:nvPicPr>
          <p:cNvPr id="182276" name="Picture 5" descr="ezek_te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7" name="Rectangle 6"/>
          <p:cNvSpPr>
            <a:spLocks noChangeArrowheads="1"/>
          </p:cNvSpPr>
          <p:nvPr/>
        </p:nvSpPr>
        <p:spPr bwMode="auto">
          <a:xfrm>
            <a:off x="1582738" y="6172200"/>
            <a:ext cx="6877050" cy="3667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800" b="1">
                <a:solidFill>
                  <a:srgbClr val="FFFFCC"/>
                </a:solidFill>
                <a:hlinkClick r:id="rId4"/>
              </a:rPr>
              <a:t>www.antipas.org/.../</a:t>
            </a:r>
            <a:r>
              <a:rPr lang="ja-JP" altLang="en-US" sz="1800" b="1">
                <a:solidFill>
                  <a:srgbClr val="FFFFCC"/>
                </a:solidFill>
                <a:hlinkClick r:id="rId4"/>
              </a:rPr>
              <a:t>以西结书</a:t>
            </a:r>
            <a:r>
              <a:rPr lang="en-US" altLang="ja-JP" sz="1800" b="1">
                <a:solidFill>
                  <a:srgbClr val="FFFFCC"/>
                </a:solidFill>
                <a:hlinkClick r:id="rId4"/>
              </a:rPr>
              <a:t>s_temple/ </a:t>
            </a:r>
            <a:r>
              <a:rPr lang="ja-JP" altLang="en-US" sz="1800" b="1">
                <a:solidFill>
                  <a:srgbClr val="FFFFCC"/>
                </a:solidFill>
                <a:hlinkClick r:id="rId4"/>
              </a:rPr>
              <a:t>以西结书</a:t>
            </a:r>
            <a:r>
              <a:rPr lang="en-US" altLang="ja-JP" sz="1800" b="1">
                <a:solidFill>
                  <a:srgbClr val="FFFFCC"/>
                </a:solidFill>
                <a:hlinkClick r:id="rId4"/>
              </a:rPr>
              <a:t>s_temple.html</a:t>
            </a:r>
            <a:r>
              <a:rPr lang="en-US" altLang="ja-JP" sz="1800">
                <a:solidFill>
                  <a:srgbClr val="FFFFCC"/>
                </a:solidFill>
              </a:rPr>
              <a:t> </a:t>
            </a:r>
            <a:endParaRPr lang="en-US" sz="180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3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新細明體" charset="0"/>
              </a:rPr>
              <a:t>View Down the Outer Court</a:t>
            </a:r>
          </a:p>
        </p:txBody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charset="0"/>
              <a:cs typeface="新細明體" charset="0"/>
            </a:endParaRPr>
          </a:p>
        </p:txBody>
      </p:sp>
      <p:pic>
        <p:nvPicPr>
          <p:cNvPr id="122883" name="Picture 4" descr="outercou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4000" cy="7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3957" name="Text Box 5"/>
          <p:cNvSpPr txBox="1">
            <a:spLocks noChangeArrowheads="1"/>
          </p:cNvSpPr>
          <p:nvPr/>
        </p:nvSpPr>
        <p:spPr bwMode="auto">
          <a:xfrm>
            <a:off x="8001000" y="0"/>
            <a:ext cx="1139825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t">
              <a:spcBef>
                <a:spcPct val="50000"/>
              </a:spcBef>
              <a:defRPr/>
            </a:pPr>
            <a:r>
              <a:rPr lang="en-US" sz="2800" b="1">
                <a:latin typeface="Times New Roman" charset="0"/>
              </a:rPr>
              <a:t>144a </a:t>
            </a:r>
            <a:endParaRPr lang="en-US" sz="2800">
              <a:latin typeface="Times New Roman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990CBF-2BB0-4E11-A839-4165CDF1ACD8}"/>
              </a:ext>
            </a:extLst>
          </p:cNvPr>
          <p:cNvSpPr/>
          <p:nvPr/>
        </p:nvSpPr>
        <p:spPr>
          <a:xfrm>
            <a:off x="3702241" y="1293167"/>
            <a:ext cx="1733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rPr>
              <a:t>圣殿的</a:t>
            </a:r>
            <a:r>
              <a:rPr lang="ja-JP" altLang="en-US" b="1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rPr>
              <a:t>外院</a:t>
            </a:r>
            <a:endParaRPr lang="en-US" b="1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2667000"/>
            <a:ext cx="3657600" cy="3352800"/>
          </a:xfrm>
        </p:spPr>
        <p:txBody>
          <a:bodyPr/>
          <a:lstStyle/>
          <a:p>
            <a:pPr eaLnBrk="1" hangingPunct="1"/>
            <a:r>
              <a:rPr lang="zh-CN" altLang="en-US" b="1" dirty="0"/>
              <a:t>从外看内殿</a:t>
            </a:r>
            <a:endParaRPr lang="en-US" b="1" dirty="0"/>
          </a:p>
        </p:txBody>
      </p:sp>
      <p:pic>
        <p:nvPicPr>
          <p:cNvPr id="124930" name="Picture 3" descr="exterior_tem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3657600"/>
            <a:ext cx="3657600" cy="2514600"/>
          </a:xfrm>
        </p:spPr>
        <p:txBody>
          <a:bodyPr/>
          <a:lstStyle/>
          <a:p>
            <a:pPr algn="l" eaLnBrk="1" hangingPunct="1"/>
            <a:r>
              <a:rPr lang="zh-CN" altLang="en-US" dirty="0">
                <a:solidFill>
                  <a:srgbClr val="FFFFFF"/>
                </a:solidFill>
                <a:latin typeface="Times New Roman" charset="0"/>
                <a:ea typeface="新細明體" charset="0"/>
                <a:cs typeface="SimSun" charset="0"/>
              </a:rPr>
              <a:t>所罗门和</a:t>
            </a:r>
            <a:r>
              <a:rPr lang="ja-JP" altLang="en-US" dirty="0">
                <a:solidFill>
                  <a:srgbClr val="FFFFFF"/>
                </a:solidFill>
                <a:latin typeface="Times New Roman" charset="0"/>
                <a:ea typeface="新細明體" charset="0"/>
                <a:cs typeface="新細明體" charset="0"/>
              </a:rPr>
              <a:t>以西结书</a:t>
            </a:r>
            <a:r>
              <a:rPr lang="zh-CN" altLang="en-US" dirty="0">
                <a:solidFill>
                  <a:srgbClr val="FFFFFF"/>
                </a:solidFill>
                <a:latin typeface="Times New Roman" charset="0"/>
                <a:ea typeface="新細明體" charset="0"/>
                <a:cs typeface="SimSun" charset="0"/>
              </a:rPr>
              <a:t>里的圣殿的比较。。。</a:t>
            </a:r>
            <a:endParaRPr lang="en-US" dirty="0">
              <a:solidFill>
                <a:srgbClr val="FFFFFF"/>
              </a:solidFill>
              <a:latin typeface="Times New Roman" charset="0"/>
              <a:ea typeface="新細明體" charset="0"/>
              <a:cs typeface="新細明體" charset="0"/>
            </a:endParaRPr>
          </a:p>
        </p:txBody>
      </p:sp>
      <p:pic>
        <p:nvPicPr>
          <p:cNvPr id="176131" name="Picture 102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11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2" name="Picture 1028" descr="Templ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8825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3" name="Text Box 1029"/>
          <p:cNvSpPr txBox="1">
            <a:spLocks noChangeArrowheads="1"/>
          </p:cNvSpPr>
          <p:nvPr/>
        </p:nvSpPr>
        <p:spPr bwMode="auto">
          <a:xfrm>
            <a:off x="8153400" y="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000000"/>
                </a:solidFill>
                <a:ea typeface="新細明體" charset="0"/>
                <a:cs typeface="新細明體" charset="0"/>
              </a:rPr>
              <a:t>518</a:t>
            </a:r>
            <a:endParaRPr lang="en-US" sz="1800" b="0">
              <a:solidFill>
                <a:srgbClr val="000000"/>
              </a:solidFill>
              <a:ea typeface="新細明體" charset="0"/>
              <a:cs typeface="新細明體" charset="0"/>
            </a:endParaRPr>
          </a:p>
        </p:txBody>
      </p:sp>
      <p:sp>
        <p:nvSpPr>
          <p:cNvPr id="245766" name="Rectangle 1030"/>
          <p:cNvSpPr>
            <a:spLocks noChangeArrowheads="1"/>
          </p:cNvSpPr>
          <p:nvPr/>
        </p:nvSpPr>
        <p:spPr bwMode="auto">
          <a:xfrm>
            <a:off x="685800" y="990600"/>
            <a:ext cx="2209800" cy="12954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CC"/>
              </a:solidFill>
            </a:endParaRPr>
          </a:p>
        </p:txBody>
      </p:sp>
      <p:sp>
        <p:nvSpPr>
          <p:cNvPr id="245767" name="Rectangle 1031"/>
          <p:cNvSpPr>
            <a:spLocks noChangeArrowheads="1"/>
          </p:cNvSpPr>
          <p:nvPr/>
        </p:nvSpPr>
        <p:spPr bwMode="auto">
          <a:xfrm>
            <a:off x="5791200" y="533400"/>
            <a:ext cx="2209800" cy="12954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CC"/>
              </a:solidFill>
            </a:endParaRPr>
          </a:p>
        </p:txBody>
      </p:sp>
      <p:sp>
        <p:nvSpPr>
          <p:cNvPr id="245768" name="Rectangle 1032"/>
          <p:cNvSpPr>
            <a:spLocks noChangeArrowheads="1"/>
          </p:cNvSpPr>
          <p:nvPr/>
        </p:nvSpPr>
        <p:spPr bwMode="auto">
          <a:xfrm>
            <a:off x="5791200" y="1828800"/>
            <a:ext cx="2209800" cy="12954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CC"/>
              </a:solidFill>
            </a:endParaRPr>
          </a:p>
        </p:txBody>
      </p:sp>
      <p:sp>
        <p:nvSpPr>
          <p:cNvPr id="245769" name="Rectangle 1033"/>
          <p:cNvSpPr>
            <a:spLocks noChangeArrowheads="1"/>
          </p:cNvSpPr>
          <p:nvPr/>
        </p:nvSpPr>
        <p:spPr bwMode="auto">
          <a:xfrm>
            <a:off x="5791200" y="3124200"/>
            <a:ext cx="2209800" cy="12954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CC"/>
              </a:solidFill>
            </a:endParaRPr>
          </a:p>
        </p:txBody>
      </p:sp>
      <p:sp>
        <p:nvSpPr>
          <p:cNvPr id="245770" name="Rectangle 1034"/>
          <p:cNvSpPr>
            <a:spLocks noChangeArrowheads="1"/>
          </p:cNvSpPr>
          <p:nvPr/>
        </p:nvSpPr>
        <p:spPr bwMode="auto">
          <a:xfrm>
            <a:off x="5791200" y="4419600"/>
            <a:ext cx="2209800" cy="12954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1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6" grpId="0" animBg="1"/>
      <p:bldP spid="245767" grpId="0" animBg="1"/>
      <p:bldP spid="245768" grpId="0" animBg="1"/>
      <p:bldP spid="245769" grpId="0" animBg="1"/>
      <p:bldP spid="24577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9C4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00090"/>
          </a:solidFill>
        </p:spPr>
        <p:txBody>
          <a:bodyPr/>
          <a:lstStyle/>
          <a:p>
            <a:pPr algn="ctr" eaLnBrk="1" hangingPunct="1"/>
            <a:r>
              <a:rPr lang="zh-CN" altLang="en-US" sz="3600" b="1" i="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用具的比较</a:t>
            </a:r>
            <a:endParaRPr lang="en-US" sz="3600" b="1" i="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  <p:pic>
        <p:nvPicPr>
          <p:cNvPr id="1290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665538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13" name="Text Box 5"/>
          <p:cNvSpPr txBox="1">
            <a:spLocks noChangeArrowheads="1"/>
          </p:cNvSpPr>
          <p:nvPr/>
        </p:nvSpPr>
        <p:spPr bwMode="auto">
          <a:xfrm>
            <a:off x="8153400" y="85725"/>
            <a:ext cx="98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t">
              <a:spcBef>
                <a:spcPct val="50000"/>
              </a:spcBef>
              <a:defRPr/>
            </a:pPr>
            <a:r>
              <a:rPr lang="en-US" b="1">
                <a:solidFill>
                  <a:srgbClr val="FFFFCC"/>
                </a:solidFill>
                <a:cs typeface="Arial" charset="0"/>
              </a:rPr>
              <a:t>144a</a:t>
            </a:r>
            <a:endParaRPr lang="en-US" sz="2000">
              <a:solidFill>
                <a:srgbClr val="FFFFCC"/>
              </a:solidFill>
              <a:cs typeface="Arial" charset="0"/>
            </a:endParaRPr>
          </a:p>
        </p:txBody>
      </p:sp>
      <p:pic>
        <p:nvPicPr>
          <p:cNvPr id="129029" name="Picture 1028" descr="Templ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0288" y="1524000"/>
            <a:ext cx="295751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943600" y="7620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 eaLnBrk="1" hangingPunct="1">
              <a:defRPr/>
            </a:pPr>
            <a:r>
              <a:rPr lang="zh-CN" altLang="en-US" sz="2000" b="1" kern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以西结的</a:t>
            </a:r>
            <a:r>
              <a:rPr lang="en-US" sz="2000" b="1" kern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 </a:t>
            </a:r>
            <a:br>
              <a:rPr lang="en-US" sz="2000" b="1" kern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</a:br>
            <a:r>
              <a:rPr lang="zh-CN" altLang="en-US" sz="2000" b="1" kern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圣殿</a:t>
            </a:r>
            <a:endParaRPr lang="en-US" sz="2000" b="1" kern="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Arial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819400" y="7620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 eaLnBrk="1" hangingPunct="1">
              <a:defRPr/>
            </a:pPr>
            <a:r>
              <a:rPr lang="zh-CN" altLang="en-US" sz="2000" b="1" kern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扫罗门的</a:t>
            </a:r>
            <a:br>
              <a:rPr lang="en-US" sz="2000" b="1" kern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</a:br>
            <a:r>
              <a:rPr lang="zh-CN" altLang="en-US" sz="2000" b="1" kern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圣殿</a:t>
            </a:r>
            <a:endParaRPr lang="en-US" sz="2000" b="1" kern="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Arial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762000"/>
            <a:ext cx="266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 eaLnBrk="1" hangingPunct="1">
              <a:defRPr/>
            </a:pPr>
            <a:r>
              <a:rPr lang="zh-CN" altLang="en-US" sz="2000" b="1" kern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摩西的</a:t>
            </a:r>
            <a:endParaRPr lang="en-US" altLang="zh-CN" sz="2000" b="1" kern="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Arial"/>
            </a:endParaRPr>
          </a:p>
          <a:p>
            <a:pPr algn="ctr" eaLnBrk="1" hangingPunct="1">
              <a:defRPr/>
            </a:pPr>
            <a:r>
              <a:rPr lang="zh-CN" altLang="en-US" sz="2000" b="1" kern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/>
              </a:rPr>
              <a:t>会幕</a:t>
            </a:r>
            <a:endParaRPr lang="en-US" sz="2000" b="1" kern="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Arial"/>
            </a:endParaRPr>
          </a:p>
        </p:txBody>
      </p:sp>
      <p:pic>
        <p:nvPicPr>
          <p:cNvPr id="129033" name="Picture 11" descr="tabernacle3 furnishings 800_smal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20923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52400" y="4572000"/>
            <a:ext cx="518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b="1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rPr>
              <a:t>崇拜中心的对照</a:t>
            </a:r>
            <a:r>
              <a:rPr lang="en-US" b="1" dirty="0">
                <a:solidFill>
                  <a:srgbClr val="000000"/>
                </a:solidFill>
                <a:ea typeface="新細明體" charset="0"/>
                <a:cs typeface="新細明體" charset="0"/>
              </a:rPr>
              <a:t>:</a:t>
            </a:r>
          </a:p>
        </p:txBody>
      </p:sp>
      <p:grpSp>
        <p:nvGrpSpPr>
          <p:cNvPr id="7" name="Group 1047"/>
          <p:cNvGrpSpPr>
            <a:grpSpLocks/>
          </p:cNvGrpSpPr>
          <p:nvPr/>
        </p:nvGrpSpPr>
        <p:grpSpPr bwMode="auto">
          <a:xfrm>
            <a:off x="152400" y="2514600"/>
            <a:ext cx="1600200" cy="1981200"/>
            <a:chOff x="96" y="1584"/>
            <a:chExt cx="1008" cy="1248"/>
          </a:xfrm>
        </p:grpSpPr>
        <p:sp>
          <p:nvSpPr>
            <p:cNvPr id="129046" name="Rectangle 2"/>
            <p:cNvSpPr txBox="1">
              <a:spLocks noChangeArrowheads="1"/>
            </p:cNvSpPr>
            <p:nvPr/>
          </p:nvSpPr>
          <p:spPr bwMode="auto">
            <a:xfrm>
              <a:off x="96" y="2400"/>
              <a:ext cx="100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b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zh-CN" altLang="en-US" sz="1600" b="1" dirty="0">
                  <a:solidFill>
                    <a:srgbClr val="000000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新細明體" charset="0"/>
                </a:rPr>
                <a:t>约柜</a:t>
              </a:r>
              <a:endParaRPr lang="en-US" sz="1600" b="1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endParaRPr>
            </a:p>
            <a:p>
              <a:pPr algn="ctr" eaLnBrk="1" hangingPunct="1"/>
              <a:r>
                <a:rPr lang="en-US" sz="1600" b="1" dirty="0">
                  <a:solidFill>
                    <a:srgbClr val="000000"/>
                  </a:solidFill>
                  <a:ea typeface="新細明體" charset="0"/>
                  <a:cs typeface="新細明體" charset="0"/>
                </a:rPr>
                <a:t>(</a:t>
              </a:r>
              <a:r>
                <a:rPr lang="zh-CN" altLang="en-US" sz="1600" b="1" dirty="0">
                  <a:solidFill>
                    <a:srgbClr val="000000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新細明體" charset="0"/>
                </a:rPr>
                <a:t>出</a:t>
              </a:r>
              <a:r>
                <a:rPr lang="en-US" sz="1600" b="1" dirty="0">
                  <a:solidFill>
                    <a:srgbClr val="000000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新細明體" charset="0"/>
                </a:rPr>
                <a:t>. 40:34</a:t>
              </a:r>
              <a:r>
                <a:rPr lang="en-US" sz="1600" b="1" dirty="0">
                  <a:solidFill>
                    <a:srgbClr val="000000"/>
                  </a:solidFill>
                  <a:ea typeface="新細明體" charset="0"/>
                  <a:cs typeface="新細明體" charset="0"/>
                </a:rPr>
                <a:t>)</a:t>
              </a:r>
            </a:p>
          </p:txBody>
        </p:sp>
        <p:sp>
          <p:nvSpPr>
            <p:cNvPr id="129047" name="Line 1040"/>
            <p:cNvSpPr>
              <a:spLocks noChangeShapeType="1"/>
            </p:cNvSpPr>
            <p:nvPr/>
          </p:nvSpPr>
          <p:spPr bwMode="auto">
            <a:xfrm flipH="1" flipV="1">
              <a:off x="240" y="1584"/>
              <a:ext cx="336" cy="72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048"/>
          <p:cNvGrpSpPr>
            <a:grpSpLocks/>
          </p:cNvGrpSpPr>
          <p:nvPr/>
        </p:nvGrpSpPr>
        <p:grpSpPr bwMode="auto">
          <a:xfrm>
            <a:off x="1447800" y="2514600"/>
            <a:ext cx="1905000" cy="1981200"/>
            <a:chOff x="912" y="1584"/>
            <a:chExt cx="1200" cy="1248"/>
          </a:xfrm>
        </p:grpSpPr>
        <p:sp>
          <p:nvSpPr>
            <p:cNvPr id="129044" name="Rectangle 2"/>
            <p:cNvSpPr txBox="1">
              <a:spLocks noChangeArrowheads="1"/>
            </p:cNvSpPr>
            <p:nvPr/>
          </p:nvSpPr>
          <p:spPr bwMode="auto">
            <a:xfrm>
              <a:off x="912" y="2400"/>
              <a:ext cx="120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b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zh-CN" altLang="en-US" sz="1600" b="1" dirty="0">
                  <a:solidFill>
                    <a:srgbClr val="000000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新細明體" charset="0"/>
                </a:rPr>
                <a:t>约柜</a:t>
              </a:r>
              <a:endParaRPr lang="en-US" sz="1600" b="1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endParaRPr>
            </a:p>
            <a:p>
              <a:pPr algn="ctr" eaLnBrk="1" hangingPunct="1"/>
              <a:r>
                <a:rPr lang="en-US" sz="1600" b="1" dirty="0">
                  <a:solidFill>
                    <a:srgbClr val="000000"/>
                  </a:solidFill>
                  <a:ea typeface="新細明體" charset="0"/>
                  <a:cs typeface="新細明體" charset="0"/>
                </a:rPr>
                <a:t>(</a:t>
              </a:r>
              <a:r>
                <a:rPr lang="zh-CN" altLang="en-US" sz="1600" b="1" dirty="0">
                  <a:solidFill>
                    <a:srgbClr val="000000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新細明體" charset="0"/>
                </a:rPr>
                <a:t>王上</a:t>
              </a:r>
              <a:r>
                <a:rPr lang="en-US" sz="1600" b="1" dirty="0">
                  <a:solidFill>
                    <a:srgbClr val="000000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新細明體" charset="0"/>
                </a:rPr>
                <a:t> 8:21</a:t>
              </a:r>
              <a:r>
                <a:rPr lang="en-US" sz="1600" b="1" dirty="0">
                  <a:solidFill>
                    <a:srgbClr val="000000"/>
                  </a:solidFill>
                  <a:ea typeface="新細明體" charset="0"/>
                  <a:cs typeface="新細明體" charset="0"/>
                </a:rPr>
                <a:t>)</a:t>
              </a:r>
            </a:p>
          </p:txBody>
        </p:sp>
        <p:sp>
          <p:nvSpPr>
            <p:cNvPr id="129045" name="Line 1042"/>
            <p:cNvSpPr>
              <a:spLocks noChangeShapeType="1"/>
            </p:cNvSpPr>
            <p:nvPr/>
          </p:nvSpPr>
          <p:spPr bwMode="auto">
            <a:xfrm flipV="1">
              <a:off x="1584" y="1584"/>
              <a:ext cx="336" cy="72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3200400" y="3657600"/>
            <a:ext cx="2133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1600" b="1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rPr>
              <a:t>燔祭坛</a:t>
            </a:r>
            <a:r>
              <a:rPr lang="en-US" sz="1600" b="1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rPr>
              <a:t> </a:t>
            </a:r>
            <a:br>
              <a:rPr lang="en-US" sz="1600" b="1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rPr>
            </a:br>
            <a:r>
              <a:rPr lang="en-US" sz="1600" b="1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rPr>
              <a:t>(</a:t>
            </a:r>
            <a:r>
              <a:rPr lang="zh-CN" altLang="en-US" sz="1600" b="1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rPr>
              <a:t>西</a:t>
            </a:r>
            <a:r>
              <a:rPr lang="en-US" sz="1600" b="1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rPr>
              <a:t> 43:13-27</a:t>
            </a:r>
            <a:r>
              <a:rPr lang="en-US" sz="1600" b="1" dirty="0">
                <a:solidFill>
                  <a:srgbClr val="000000"/>
                </a:solidFill>
                <a:ea typeface="新細明體" charset="0"/>
                <a:cs typeface="新細明體" charset="0"/>
              </a:rPr>
              <a:t>)</a:t>
            </a:r>
          </a:p>
        </p:txBody>
      </p:sp>
      <p:sp>
        <p:nvSpPr>
          <p:cNvPr id="133140" name="Line 1044"/>
          <p:cNvSpPr>
            <a:spLocks noChangeShapeType="1"/>
          </p:cNvSpPr>
          <p:nvPr/>
        </p:nvSpPr>
        <p:spPr bwMode="auto">
          <a:xfrm flipV="1">
            <a:off x="5257800" y="3429000"/>
            <a:ext cx="1752600" cy="6096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" y="5105400"/>
            <a:ext cx="518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rPr>
              <a:t>搬移千禧年时代的用具</a:t>
            </a:r>
            <a:r>
              <a:rPr lang="en-US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rPr>
              <a:t>: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42302" y="5524500"/>
            <a:ext cx="876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18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rPr>
              <a:t>燔祭坛</a:t>
            </a:r>
            <a:r>
              <a:rPr lang="en-US" sz="18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rPr>
              <a:t>: </a:t>
            </a:r>
            <a:r>
              <a:rPr lang="zh-CN" altLang="en-US" sz="18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rPr>
              <a:t>从外院</a:t>
            </a:r>
            <a:r>
              <a:rPr lang="en-US" sz="18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rPr>
              <a:t> (</a:t>
            </a:r>
            <a:r>
              <a:rPr lang="zh-CN" altLang="en-US" sz="18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rPr>
              <a:t>出</a:t>
            </a:r>
            <a:r>
              <a:rPr lang="en-US" sz="18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rPr>
              <a:t> 40:6)</a:t>
            </a:r>
            <a:r>
              <a:rPr lang="zh-CN" altLang="en-US" sz="18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rPr>
              <a:t>移到内院</a:t>
            </a:r>
            <a:r>
              <a:rPr lang="en-US" sz="18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rPr>
              <a:t>(</a:t>
            </a:r>
            <a:r>
              <a:rPr lang="zh-CN" altLang="en-US" sz="18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rPr>
              <a:t>西</a:t>
            </a:r>
            <a:r>
              <a:rPr lang="en-US" sz="18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rPr>
              <a:t> 43:13)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" y="6019800"/>
            <a:ext cx="518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0000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rPr>
              <a:t>遗失的千禧年时代用具</a:t>
            </a:r>
            <a:r>
              <a:rPr lang="en-US" b="1" dirty="0">
                <a:solidFill>
                  <a:srgbClr val="0000FF"/>
                </a:solidFill>
                <a:ea typeface="新細明體" charset="0"/>
                <a:cs typeface="新細明體" charset="0"/>
              </a:rPr>
              <a:t>: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00" y="6414416"/>
            <a:ext cx="845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1800" b="1" dirty="0">
                <a:solidFill>
                  <a:srgbClr val="0000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rPr>
              <a:t>约柜</a:t>
            </a:r>
            <a:r>
              <a:rPr lang="en-US" sz="1800" b="1" dirty="0">
                <a:solidFill>
                  <a:srgbClr val="0000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rPr>
              <a:t> (</a:t>
            </a:r>
            <a:r>
              <a:rPr lang="zh-CN" altLang="en-US" sz="1800" b="1" dirty="0">
                <a:solidFill>
                  <a:srgbClr val="0000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rPr>
              <a:t>出</a:t>
            </a:r>
            <a:r>
              <a:rPr lang="en-US" sz="1800" b="1" dirty="0">
                <a:solidFill>
                  <a:srgbClr val="0000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rPr>
              <a:t> 25:22), </a:t>
            </a:r>
            <a:r>
              <a:rPr lang="zh-CN" altLang="en-US" sz="1800" b="1" dirty="0">
                <a:solidFill>
                  <a:srgbClr val="0000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rPr>
              <a:t>帐幕</a:t>
            </a:r>
            <a:r>
              <a:rPr lang="en-US" sz="1800" b="1" dirty="0">
                <a:solidFill>
                  <a:srgbClr val="0000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rPr>
              <a:t>, </a:t>
            </a:r>
            <a:r>
              <a:rPr lang="zh-CN" altLang="en-US" sz="1800" b="1" dirty="0">
                <a:solidFill>
                  <a:srgbClr val="0000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rPr>
              <a:t>灯台</a:t>
            </a:r>
            <a:r>
              <a:rPr lang="en-US" sz="1800" b="1" dirty="0">
                <a:solidFill>
                  <a:srgbClr val="0000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rPr>
              <a:t>, </a:t>
            </a:r>
            <a:r>
              <a:rPr lang="zh-CN" altLang="en-US" sz="1800" b="1" dirty="0">
                <a:solidFill>
                  <a:srgbClr val="0000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rPr>
              <a:t>桌子</a:t>
            </a:r>
            <a:r>
              <a:rPr lang="en-US" sz="1800" b="1" dirty="0">
                <a:solidFill>
                  <a:srgbClr val="0000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rPr>
              <a:t>, &amp; </a:t>
            </a:r>
            <a:r>
              <a:rPr lang="zh-CN" altLang="en-US" sz="1800" b="1" dirty="0">
                <a:solidFill>
                  <a:srgbClr val="0000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rPr>
              <a:t>洗漻盆</a:t>
            </a:r>
            <a:endParaRPr lang="en-US" sz="1800" b="1" dirty="0">
              <a:solidFill>
                <a:srgbClr val="0000FF"/>
              </a:solidFill>
              <a:latin typeface="SimHei" panose="02010609060101010101" pitchFamily="49" charset="-122"/>
              <a:ea typeface="SimHei" panose="02010609060101010101" pitchFamily="49" charset="-122"/>
              <a:cs typeface="新細明體" charset="0"/>
            </a:endParaRPr>
          </a:p>
        </p:txBody>
      </p:sp>
      <p:sp>
        <p:nvSpPr>
          <p:cNvPr id="133153" name="Freeform 1057"/>
          <p:cNvSpPr>
            <a:spLocks/>
          </p:cNvSpPr>
          <p:nvPr/>
        </p:nvSpPr>
        <p:spPr bwMode="auto">
          <a:xfrm>
            <a:off x="1905000" y="1257300"/>
            <a:ext cx="5181600" cy="1943100"/>
          </a:xfrm>
          <a:custGeom>
            <a:avLst/>
            <a:gdLst>
              <a:gd name="T0" fmla="*/ 0 w 3264"/>
              <a:gd name="T1" fmla="*/ 1270158750 h 1224"/>
              <a:gd name="T2" fmla="*/ 2147483647 w 3264"/>
              <a:gd name="T3" fmla="*/ 302418750 h 1224"/>
              <a:gd name="T4" fmla="*/ 2147483647 w 3264"/>
              <a:gd name="T5" fmla="*/ 2147483647 h 1224"/>
              <a:gd name="T6" fmla="*/ 0 60000 65536"/>
              <a:gd name="T7" fmla="*/ 0 60000 65536"/>
              <a:gd name="T8" fmla="*/ 0 60000 65536"/>
              <a:gd name="T9" fmla="*/ 0 w 3264"/>
              <a:gd name="T10" fmla="*/ 0 h 1224"/>
              <a:gd name="T11" fmla="*/ 3264 w 3264"/>
              <a:gd name="T12" fmla="*/ 1224 h 1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64" h="1224">
                <a:moveTo>
                  <a:pt x="0" y="504"/>
                </a:moveTo>
                <a:cubicBezTo>
                  <a:pt x="472" y="252"/>
                  <a:pt x="944" y="0"/>
                  <a:pt x="1488" y="120"/>
                </a:cubicBezTo>
                <a:cubicBezTo>
                  <a:pt x="2032" y="240"/>
                  <a:pt x="2968" y="1040"/>
                  <a:pt x="3264" y="1224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33140" grpId="0" animBg="1"/>
      <p:bldP spid="4" grpId="0"/>
      <p:bldP spid="15" grpId="0"/>
      <p:bldP spid="5" grpId="0"/>
      <p:bldP spid="6" grpId="0"/>
      <p:bldP spid="1331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新細明體" charset="0"/>
                <a:cs typeface="新細明體" charset="0"/>
              </a:rPr>
              <a:t>View from Above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charset="0"/>
              <a:ea typeface="新細明體" charset="0"/>
              <a:cs typeface="新細明體" charset="0"/>
            </a:endParaRPr>
          </a:p>
        </p:txBody>
      </p:sp>
      <p:pic>
        <p:nvPicPr>
          <p:cNvPr id="178180" name="Picture 5" descr="Pict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1" name="Text Box 6"/>
          <p:cNvSpPr txBox="1">
            <a:spLocks noChangeArrowheads="1"/>
          </p:cNvSpPr>
          <p:nvPr/>
        </p:nvSpPr>
        <p:spPr bwMode="auto">
          <a:xfrm>
            <a:off x="0" y="6542088"/>
            <a:ext cx="4094163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FFFFFF"/>
                </a:solidFill>
                <a:ea typeface="新細明體" charset="0"/>
                <a:cs typeface="新細明體" charset="0"/>
                <a:hlinkClick r:id="rId5"/>
              </a:rPr>
              <a:t>www.pauljab.net/temple/ TemplePictures.html</a:t>
            </a:r>
            <a:r>
              <a:rPr lang="en-US" sz="1400" b="0">
                <a:solidFill>
                  <a:srgbClr val="FFFFFF"/>
                </a:solidFill>
                <a:ea typeface="新細明體" charset="0"/>
                <a:cs typeface="新細明體" charset="0"/>
              </a:rPr>
              <a:t> 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228600" y="129054"/>
            <a:ext cx="34678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7"/>
              </a:schemeClr>
            </a:outerShdw>
          </a:effec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000" b="1" dirty="0">
                <a:solidFill>
                  <a:srgbClr val="FFFFCC"/>
                </a:solidFill>
              </a:rPr>
              <a:t>6. </a:t>
            </a:r>
            <a:r>
              <a:rPr lang="zh-CN" altLang="en-US" sz="2000" b="1" dirty="0">
                <a:solidFill>
                  <a:srgbClr val="FFFFCC"/>
                </a:solidFill>
              </a:rPr>
              <a:t>外院朝北的门 </a:t>
            </a:r>
            <a:r>
              <a:rPr lang="en-US" sz="2000" b="1" dirty="0">
                <a:solidFill>
                  <a:srgbClr val="FFFFCC"/>
                </a:solidFill>
              </a:rPr>
              <a:t>- 40:20-23</a:t>
            </a:r>
            <a:br>
              <a:rPr lang="en-US" sz="2000" b="1" dirty="0">
                <a:solidFill>
                  <a:srgbClr val="FFFFCC"/>
                </a:solidFill>
              </a:rPr>
            </a:br>
            <a:r>
              <a:rPr lang="en-US" sz="2000" b="1" dirty="0">
                <a:solidFill>
                  <a:srgbClr val="FFFFCC"/>
                </a:solidFill>
              </a:rPr>
              <a:t>7. </a:t>
            </a:r>
            <a:r>
              <a:rPr lang="zh-CN" altLang="en-US" sz="2000" b="1" dirty="0">
                <a:solidFill>
                  <a:srgbClr val="FFFFCC"/>
                </a:solidFill>
              </a:rPr>
              <a:t>外院朝</a:t>
            </a:r>
            <a:r>
              <a:rPr lang="zh-CN" altLang="en-US" sz="2000" b="1" dirty="0">
                <a:solidFill>
                  <a:srgbClr val="FFFFCC"/>
                </a:solidFill>
                <a:cs typeface="SimSun" charset="0"/>
              </a:rPr>
              <a:t>东</a:t>
            </a:r>
            <a:r>
              <a:rPr lang="zh-CN" altLang="en-US" sz="2000" b="1" dirty="0">
                <a:solidFill>
                  <a:srgbClr val="FFFFCC"/>
                </a:solidFill>
              </a:rPr>
              <a:t>的门</a:t>
            </a:r>
            <a:r>
              <a:rPr lang="zh-CN" altLang="en-US" sz="2000" dirty="0">
                <a:solidFill>
                  <a:srgbClr val="FFFFCC"/>
                </a:solidFill>
              </a:rPr>
              <a:t> </a:t>
            </a:r>
            <a:r>
              <a:rPr lang="en-US" altLang="ja-JP" sz="2000" b="1" dirty="0">
                <a:solidFill>
                  <a:srgbClr val="FFFFCC"/>
                </a:solidFill>
              </a:rPr>
              <a:t>- 40:6-16</a:t>
            </a:r>
            <a:br>
              <a:rPr lang="en-US" altLang="ja-JP" sz="2000" b="1" dirty="0">
                <a:solidFill>
                  <a:srgbClr val="FFFFCC"/>
                </a:solidFill>
              </a:rPr>
            </a:br>
            <a:r>
              <a:rPr lang="en-US" altLang="ja-JP" sz="2000" b="1" dirty="0">
                <a:solidFill>
                  <a:srgbClr val="FFFFCC"/>
                </a:solidFill>
              </a:rPr>
              <a:t>8. </a:t>
            </a:r>
            <a:r>
              <a:rPr lang="zh-CN" altLang="en-US" sz="2000" b="1" dirty="0">
                <a:solidFill>
                  <a:srgbClr val="FFFFCC"/>
                </a:solidFill>
              </a:rPr>
              <a:t>外院朝</a:t>
            </a:r>
            <a:r>
              <a:rPr lang="zh-CN" altLang="en-US" sz="2000" b="1" dirty="0">
                <a:solidFill>
                  <a:srgbClr val="FFFFCC"/>
                </a:solidFill>
                <a:cs typeface="SimSun" charset="0"/>
              </a:rPr>
              <a:t>南</a:t>
            </a:r>
            <a:r>
              <a:rPr lang="zh-CN" altLang="en-US" sz="2000" b="1" dirty="0">
                <a:solidFill>
                  <a:srgbClr val="FFFFCC"/>
                </a:solidFill>
              </a:rPr>
              <a:t>的门</a:t>
            </a:r>
            <a:r>
              <a:rPr lang="zh-CN" altLang="en-US" sz="2000" dirty="0">
                <a:solidFill>
                  <a:srgbClr val="FFFFCC"/>
                </a:solidFill>
              </a:rPr>
              <a:t> </a:t>
            </a:r>
            <a:r>
              <a:rPr lang="en-US" altLang="ja-JP" sz="2000" b="1" dirty="0">
                <a:solidFill>
                  <a:srgbClr val="FFFFCC"/>
                </a:solidFill>
              </a:rPr>
              <a:t>- 40:24-27</a:t>
            </a:r>
            <a:br>
              <a:rPr lang="en-US" altLang="ja-JP" sz="2000" b="1" dirty="0">
                <a:solidFill>
                  <a:srgbClr val="FFFFCC"/>
                </a:solidFill>
              </a:rPr>
            </a:br>
            <a:r>
              <a:rPr lang="en-US" altLang="ja-JP" sz="2000" b="1" dirty="0">
                <a:solidFill>
                  <a:srgbClr val="FFFFCC"/>
                </a:solidFill>
              </a:rPr>
              <a:t>9. </a:t>
            </a:r>
            <a:r>
              <a:rPr lang="zh-CN" altLang="en-US" sz="2000" b="1" dirty="0">
                <a:solidFill>
                  <a:srgbClr val="FFFFCC"/>
                </a:solidFill>
                <a:cs typeface="SimSun" charset="0"/>
              </a:rPr>
              <a:t>内院朝北的门</a:t>
            </a:r>
            <a:r>
              <a:rPr lang="zh-CN" altLang="en-US" sz="2000" dirty="0">
                <a:solidFill>
                  <a:srgbClr val="FFFFCC"/>
                </a:solidFill>
              </a:rPr>
              <a:t> </a:t>
            </a:r>
            <a:r>
              <a:rPr lang="en-US" altLang="ja-JP" sz="2000" b="1" dirty="0">
                <a:solidFill>
                  <a:srgbClr val="FFFFCC"/>
                </a:solidFill>
              </a:rPr>
              <a:t>- 40:35-37</a:t>
            </a:r>
            <a:br>
              <a:rPr lang="en-US" altLang="ja-JP" sz="2000" b="1" dirty="0">
                <a:solidFill>
                  <a:srgbClr val="FFFFCC"/>
                </a:solidFill>
              </a:rPr>
            </a:br>
            <a:r>
              <a:rPr lang="en-US" altLang="ja-JP" sz="2000" b="1" dirty="0">
                <a:solidFill>
                  <a:srgbClr val="FFFFCC"/>
                </a:solidFill>
              </a:rPr>
              <a:t>10. </a:t>
            </a:r>
            <a:r>
              <a:rPr lang="zh-CN" altLang="en-US" sz="2000" b="1" dirty="0">
                <a:solidFill>
                  <a:srgbClr val="FFFFCC"/>
                </a:solidFill>
                <a:cs typeface="SimSun" charset="0"/>
              </a:rPr>
              <a:t>内院朝东的门 </a:t>
            </a:r>
            <a:r>
              <a:rPr lang="en-US" altLang="ja-JP" sz="2000" b="1" dirty="0">
                <a:solidFill>
                  <a:srgbClr val="FFFFCC"/>
                </a:solidFill>
              </a:rPr>
              <a:t>- 40:32-34</a:t>
            </a:r>
            <a:br>
              <a:rPr lang="en-US" altLang="ja-JP" sz="2000" b="1" dirty="0">
                <a:solidFill>
                  <a:srgbClr val="FFFFCC"/>
                </a:solidFill>
              </a:rPr>
            </a:br>
            <a:r>
              <a:rPr lang="en-US" altLang="ja-JP" sz="2000" b="1" dirty="0">
                <a:solidFill>
                  <a:srgbClr val="FFFFCC"/>
                </a:solidFill>
              </a:rPr>
              <a:t>11. </a:t>
            </a:r>
            <a:r>
              <a:rPr lang="zh-CN" altLang="en-US" sz="2000" b="1" dirty="0">
                <a:solidFill>
                  <a:srgbClr val="FFFFCC"/>
                </a:solidFill>
                <a:cs typeface="SimSun" charset="0"/>
              </a:rPr>
              <a:t>内院朝南的门 </a:t>
            </a:r>
            <a:r>
              <a:rPr lang="en-US" altLang="ja-JP" sz="2000" b="1" dirty="0">
                <a:solidFill>
                  <a:srgbClr val="FFFFCC"/>
                </a:solidFill>
              </a:rPr>
              <a:t>- 40:28-31 </a:t>
            </a:r>
            <a:endParaRPr lang="en-US" sz="2000" b="1" dirty="0">
              <a:solidFill>
                <a:srgbClr val="FFFFCC"/>
              </a:solidFill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3657600" y="3124200"/>
            <a:ext cx="228600" cy="5334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CC"/>
              </a:solidFill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3886200" y="3124200"/>
            <a:ext cx="228600" cy="5334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CC"/>
              </a:solidFill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4114800" y="3124200"/>
            <a:ext cx="228600" cy="5334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CC"/>
              </a:solidFill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4343400" y="3124200"/>
            <a:ext cx="228600" cy="5334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6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 animBg="1"/>
      <p:bldP spid="60425" grpId="0" animBg="1"/>
      <p:bldP spid="60426" grpId="0" animBg="1"/>
      <p:bldP spid="604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11" descr="Passion Week00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7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" y="6021388"/>
            <a:ext cx="8964613" cy="83661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zh-CN" altLang="en-US" sz="3600">
                <a:solidFill>
                  <a:srgbClr val="FFFFFF"/>
                </a:solidFill>
                <a:latin typeface="Times New Roman" charset="0"/>
                <a:ea typeface="新細明體" charset="0"/>
                <a:cs typeface="SimSun" charset="0"/>
              </a:rPr>
              <a:t>今日的圣山不足以建以</a:t>
            </a:r>
            <a:r>
              <a:rPr lang="zh-CN" altLang="en-US" sz="3600">
                <a:solidFill>
                  <a:srgbClr val="FFFFFF"/>
                </a:solidFill>
                <a:latin typeface="Times New Roman" charset="0"/>
                <a:ea typeface="新細明體" charset="0"/>
                <a:cs typeface="新細明體" charset="0"/>
              </a:rPr>
              <a:t>西结书</a:t>
            </a:r>
            <a:r>
              <a:rPr lang="zh-CN" altLang="en-US" sz="3600">
                <a:solidFill>
                  <a:srgbClr val="FFFFFF"/>
                </a:solidFill>
                <a:latin typeface="Times New Roman" charset="0"/>
                <a:ea typeface="新細明體" charset="0"/>
                <a:cs typeface="SimSun" charset="0"/>
              </a:rPr>
              <a:t>里所提的圣殿</a:t>
            </a:r>
            <a:endParaRPr lang="en-US" sz="3600">
              <a:solidFill>
                <a:srgbClr val="FFFFFF"/>
              </a:solidFill>
              <a:latin typeface="Times New Roman" charset="0"/>
              <a:ea typeface="新細明體" charset="0"/>
              <a:cs typeface="SimSun" charset="0"/>
            </a:endParaRPr>
          </a:p>
        </p:txBody>
      </p:sp>
      <p:sp>
        <p:nvSpPr>
          <p:cNvPr id="180228" name="Text Box 5"/>
          <p:cNvSpPr txBox="1">
            <a:spLocks noChangeArrowheads="1"/>
          </p:cNvSpPr>
          <p:nvPr/>
        </p:nvSpPr>
        <p:spPr bwMode="auto">
          <a:xfrm>
            <a:off x="0" y="4800600"/>
            <a:ext cx="4094163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FFFFFF"/>
                </a:solidFill>
                <a:ea typeface="新細明體" charset="0"/>
                <a:cs typeface="新細明體" charset="0"/>
                <a:hlinkClick r:id="rId4"/>
              </a:rPr>
              <a:t>www.pauljab.net/temple/ TemplePictures.html</a:t>
            </a:r>
            <a:r>
              <a:rPr lang="en-US" sz="1400" b="0">
                <a:solidFill>
                  <a:srgbClr val="FFFFFF"/>
                </a:solidFill>
                <a:ea typeface="新細明體" charset="0"/>
                <a:cs typeface="新細明體" charset="0"/>
              </a:rPr>
              <a:t> </a:t>
            </a:r>
          </a:p>
        </p:txBody>
      </p:sp>
      <p:pic>
        <p:nvPicPr>
          <p:cNvPr id="366596" name="Picture 4" descr="Pict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1748">
            <a:off x="2286000" y="1295400"/>
            <a:ext cx="23622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83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6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6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65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6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Picture 5" descr="OTS 519 Ezek 43 Alta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095375" y="-1114425"/>
            <a:ext cx="6858000" cy="908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  <a:solidFill>
            <a:srgbClr val="333399"/>
          </a:solidFill>
        </p:spPr>
        <p:txBody>
          <a:bodyPr/>
          <a:lstStyle/>
          <a:p>
            <a:pPr algn="l" eaLnBrk="1" hangingPunct="1"/>
            <a:r>
              <a:rPr lang="zh-CN" altLang="en-US" sz="4000" i="0" dirty="0"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rPr>
              <a:t>祭坛</a:t>
            </a:r>
            <a:r>
              <a:rPr lang="en-US" sz="4000" i="0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rPr>
              <a:t> (43:13-17) &amp; </a:t>
            </a:r>
            <a:r>
              <a:rPr lang="zh-CN" altLang="en-US" sz="4000" i="0" dirty="0"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rPr>
              <a:t>门</a:t>
            </a:r>
            <a:r>
              <a:rPr lang="en-US" sz="4000" i="0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rPr>
              <a:t>(40:7-16)</a:t>
            </a:r>
            <a:endParaRPr lang="en-US" i="0" dirty="0">
              <a:latin typeface="SimHei" panose="02010609060101010101" pitchFamily="49" charset="-122"/>
              <a:ea typeface="SimHei" panose="02010609060101010101" pitchFamily="49" charset="-122"/>
              <a:cs typeface="新細明體" charset="0"/>
            </a:endParaRPr>
          </a:p>
        </p:txBody>
      </p:sp>
      <p:sp>
        <p:nvSpPr>
          <p:cNvPr id="135171" name="Text Box 6"/>
          <p:cNvSpPr txBox="1">
            <a:spLocks noChangeArrowheads="1"/>
          </p:cNvSpPr>
          <p:nvPr/>
        </p:nvSpPr>
        <p:spPr bwMode="auto">
          <a:xfrm>
            <a:off x="8375650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ea typeface="新細明體" charset="0"/>
                <a:cs typeface="新細明體" charset="0"/>
              </a:rPr>
              <a:t>519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68825" y="0"/>
            <a:ext cx="4575175" cy="6934200"/>
            <a:chOff x="2878" y="0"/>
            <a:chExt cx="2882" cy="4368"/>
          </a:xfrm>
        </p:grpSpPr>
        <p:pic>
          <p:nvPicPr>
            <p:cNvPr id="194567" name="Picture 3" descr="Blank 8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8" y="0"/>
              <a:ext cx="2880" cy="4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568" name="Rectangle 4"/>
            <p:cNvSpPr>
              <a:spLocks noChangeArrowheads="1"/>
            </p:cNvSpPr>
            <p:nvPr/>
          </p:nvSpPr>
          <p:spPr bwMode="auto">
            <a:xfrm>
              <a:off x="2926" y="576"/>
              <a:ext cx="1394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r>
                <a:rPr lang="zh-CN" altLang="en-US" sz="2800">
                  <a:solidFill>
                    <a:srgbClr val="000514"/>
                  </a:solidFill>
                  <a:latin typeface="Arial Black" charset="0"/>
                  <a:cs typeface="SimSun" charset="0"/>
                </a:rPr>
                <a:t>千禧年的</a:t>
              </a:r>
            </a:p>
            <a:p>
              <a:pPr algn="ctr" eaLnBrk="1" hangingPunct="1"/>
              <a:r>
                <a:rPr lang="zh-CN" altLang="en-US" sz="2800">
                  <a:solidFill>
                    <a:srgbClr val="000514"/>
                  </a:solidFill>
                  <a:latin typeface="Arial Black" charset="0"/>
                  <a:cs typeface="SimSun" charset="0"/>
                </a:rPr>
                <a:t>以色列</a:t>
              </a:r>
              <a:br>
                <a:rPr lang="zh-CN" altLang="en-US" sz="2800">
                  <a:solidFill>
                    <a:srgbClr val="000514"/>
                  </a:solidFill>
                  <a:latin typeface="Arial Black" charset="0"/>
                  <a:cs typeface="+mn-cs"/>
                </a:rPr>
              </a:br>
              <a:r>
                <a:rPr lang="en-US" altLang="ja-JP" sz="2000">
                  <a:solidFill>
                    <a:srgbClr val="000514"/>
                  </a:solidFill>
                  <a:latin typeface="Arial Black" charset="0"/>
                  <a:cs typeface="+mn-cs"/>
                </a:rPr>
                <a:t>(</a:t>
              </a:r>
              <a:r>
                <a:rPr lang="ja-JP" altLang="en-US" sz="2000" b="1">
                  <a:solidFill>
                    <a:srgbClr val="000514"/>
                  </a:solidFill>
                  <a:latin typeface="Arial Black" charset="0"/>
                  <a:cs typeface="+mn-cs"/>
                </a:rPr>
                <a:t>以西结书</a:t>
              </a:r>
              <a:r>
                <a:rPr lang="en-US" altLang="ja-JP" sz="2000">
                  <a:solidFill>
                    <a:srgbClr val="000514"/>
                  </a:solidFill>
                  <a:latin typeface="Arial Black" charset="0"/>
                  <a:cs typeface="+mn-cs"/>
                </a:rPr>
                <a:t>47-48)</a:t>
              </a:r>
              <a:endParaRPr lang="en-US" sz="2000">
                <a:solidFill>
                  <a:srgbClr val="000514"/>
                </a:solidFill>
                <a:latin typeface="Arial Black" charset="0"/>
                <a:cs typeface="+mn-cs"/>
              </a:endParaRPr>
            </a:p>
          </p:txBody>
        </p:sp>
        <p:sp>
          <p:nvSpPr>
            <p:cNvPr id="194569" name="Text Box 5"/>
            <p:cNvSpPr txBox="1">
              <a:spLocks noChangeArrowheads="1"/>
            </p:cNvSpPr>
            <p:nvPr/>
          </p:nvSpPr>
          <p:spPr bwMode="auto">
            <a:xfrm>
              <a:off x="4704" y="0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zh-CN" altLang="en-US" sz="2400">
                  <a:solidFill>
                    <a:srgbClr val="000514"/>
                  </a:solidFill>
                  <a:cs typeface="SimSun" charset="0"/>
                </a:rPr>
                <a:t>但</a:t>
              </a:r>
            </a:p>
          </p:txBody>
        </p:sp>
        <p:sp>
          <p:nvSpPr>
            <p:cNvPr id="194570" name="Text Box 6"/>
            <p:cNvSpPr txBox="1">
              <a:spLocks noChangeArrowheads="1"/>
            </p:cNvSpPr>
            <p:nvPr/>
          </p:nvSpPr>
          <p:spPr bwMode="auto">
            <a:xfrm>
              <a:off x="4607" y="252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zh-CN" altLang="en-US" sz="2400">
                  <a:solidFill>
                    <a:srgbClr val="000514"/>
                  </a:solidFill>
                  <a:cs typeface="SimSun" charset="0"/>
                </a:rPr>
                <a:t>亚设</a:t>
              </a:r>
            </a:p>
          </p:txBody>
        </p:sp>
        <p:sp>
          <p:nvSpPr>
            <p:cNvPr id="194571" name="Text Box 7"/>
            <p:cNvSpPr txBox="1">
              <a:spLocks noChangeArrowheads="1"/>
            </p:cNvSpPr>
            <p:nvPr/>
          </p:nvSpPr>
          <p:spPr bwMode="auto">
            <a:xfrm>
              <a:off x="4464" y="504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zh-CN" altLang="en-US" sz="2400">
                  <a:solidFill>
                    <a:srgbClr val="000514"/>
                  </a:solidFill>
                  <a:cs typeface="SimSun" charset="0"/>
                </a:rPr>
                <a:t>拿佛他利</a:t>
              </a:r>
            </a:p>
          </p:txBody>
        </p:sp>
        <p:sp>
          <p:nvSpPr>
            <p:cNvPr id="194572" name="Text Box 8"/>
            <p:cNvSpPr txBox="1">
              <a:spLocks noChangeArrowheads="1"/>
            </p:cNvSpPr>
            <p:nvPr/>
          </p:nvSpPr>
          <p:spPr bwMode="auto">
            <a:xfrm>
              <a:off x="4416" y="756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zh-CN" altLang="en-US" sz="2400">
                  <a:solidFill>
                    <a:srgbClr val="000514"/>
                  </a:solidFill>
                  <a:cs typeface="SimSun" charset="0"/>
                </a:rPr>
                <a:t>玛拿西</a:t>
              </a:r>
            </a:p>
          </p:txBody>
        </p:sp>
        <p:sp>
          <p:nvSpPr>
            <p:cNvPr id="194573" name="Text Box 9"/>
            <p:cNvSpPr txBox="1">
              <a:spLocks noChangeArrowheads="1"/>
            </p:cNvSpPr>
            <p:nvPr/>
          </p:nvSpPr>
          <p:spPr bwMode="auto">
            <a:xfrm>
              <a:off x="4224" y="1008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zh-CN" altLang="en-US" sz="2400">
                  <a:solidFill>
                    <a:srgbClr val="000514"/>
                  </a:solidFill>
                  <a:cs typeface="SimSun" charset="0"/>
                </a:rPr>
                <a:t>以法莲</a:t>
              </a:r>
            </a:p>
          </p:txBody>
        </p:sp>
        <p:sp>
          <p:nvSpPr>
            <p:cNvPr id="194574" name="Text Box 10"/>
            <p:cNvSpPr txBox="1">
              <a:spLocks noChangeArrowheads="1"/>
            </p:cNvSpPr>
            <p:nvPr/>
          </p:nvSpPr>
          <p:spPr bwMode="auto">
            <a:xfrm>
              <a:off x="4224" y="1584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zh-CN" altLang="en-US" sz="2400">
                  <a:solidFill>
                    <a:srgbClr val="000514"/>
                  </a:solidFill>
                  <a:cs typeface="SimSun" charset="0"/>
                </a:rPr>
                <a:t>流便</a:t>
              </a:r>
            </a:p>
          </p:txBody>
        </p:sp>
        <p:sp>
          <p:nvSpPr>
            <p:cNvPr id="194575" name="Text Box 11"/>
            <p:cNvSpPr txBox="1">
              <a:spLocks noChangeArrowheads="1"/>
            </p:cNvSpPr>
            <p:nvPr/>
          </p:nvSpPr>
          <p:spPr bwMode="auto">
            <a:xfrm>
              <a:off x="4128" y="2160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zh-CN" altLang="en-US" sz="2400">
                  <a:solidFill>
                    <a:srgbClr val="000514"/>
                  </a:solidFill>
                  <a:cs typeface="SimSun" charset="0"/>
                </a:rPr>
                <a:t>犹大</a:t>
              </a:r>
            </a:p>
          </p:txBody>
        </p:sp>
        <p:sp>
          <p:nvSpPr>
            <p:cNvPr id="194576" name="Text Box 12"/>
            <p:cNvSpPr txBox="1">
              <a:spLocks noChangeArrowheads="1"/>
            </p:cNvSpPr>
            <p:nvPr/>
          </p:nvSpPr>
          <p:spPr bwMode="auto">
            <a:xfrm>
              <a:off x="3696" y="2874"/>
              <a:ext cx="1344" cy="21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zh-CN" altLang="en-US" sz="1600">
                  <a:solidFill>
                    <a:srgbClr val="000514"/>
                  </a:solidFill>
                  <a:cs typeface="SimSun" charset="0"/>
                </a:rPr>
                <a:t>领袖与圣殿</a:t>
              </a:r>
            </a:p>
          </p:txBody>
        </p:sp>
        <p:sp>
          <p:nvSpPr>
            <p:cNvPr id="194577" name="Text Box 13"/>
            <p:cNvSpPr txBox="1">
              <a:spLocks noChangeArrowheads="1"/>
            </p:cNvSpPr>
            <p:nvPr/>
          </p:nvSpPr>
          <p:spPr bwMode="auto">
            <a:xfrm>
              <a:off x="3696" y="3120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zh-CN" altLang="en-US" sz="2400">
                  <a:solidFill>
                    <a:srgbClr val="000514"/>
                  </a:solidFill>
                  <a:cs typeface="SimSun" charset="0"/>
                </a:rPr>
                <a:t>便雅悯</a:t>
              </a:r>
            </a:p>
          </p:txBody>
        </p:sp>
        <p:sp>
          <p:nvSpPr>
            <p:cNvPr id="194578" name="Text Box 14"/>
            <p:cNvSpPr txBox="1">
              <a:spLocks noChangeArrowheads="1"/>
            </p:cNvSpPr>
            <p:nvPr/>
          </p:nvSpPr>
          <p:spPr bwMode="auto">
            <a:xfrm>
              <a:off x="3600" y="3360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zh-CN" altLang="en-US" sz="2400">
                  <a:solidFill>
                    <a:srgbClr val="000514"/>
                  </a:solidFill>
                  <a:cs typeface="SimSun" charset="0"/>
                </a:rPr>
                <a:t>西缅</a:t>
              </a:r>
            </a:p>
          </p:txBody>
        </p:sp>
        <p:sp>
          <p:nvSpPr>
            <p:cNvPr id="194579" name="Text Box 15"/>
            <p:cNvSpPr txBox="1">
              <a:spLocks noChangeArrowheads="1"/>
            </p:cNvSpPr>
            <p:nvPr/>
          </p:nvSpPr>
          <p:spPr bwMode="auto">
            <a:xfrm>
              <a:off x="3504" y="3600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2400">
                  <a:solidFill>
                    <a:srgbClr val="000514"/>
                  </a:solidFill>
                </a:rPr>
                <a:t>以萨加</a:t>
              </a:r>
              <a:endParaRPr lang="en-US" sz="2400">
                <a:solidFill>
                  <a:srgbClr val="000514"/>
                </a:solidFill>
              </a:endParaRPr>
            </a:p>
          </p:txBody>
        </p:sp>
        <p:sp>
          <p:nvSpPr>
            <p:cNvPr id="194580" name="Text Box 16"/>
            <p:cNvSpPr txBox="1">
              <a:spLocks noChangeArrowheads="1"/>
            </p:cNvSpPr>
            <p:nvPr/>
          </p:nvSpPr>
          <p:spPr bwMode="auto">
            <a:xfrm>
              <a:off x="3360" y="3840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zh-CN" altLang="en-US" sz="2400">
                  <a:solidFill>
                    <a:srgbClr val="000514"/>
                  </a:solidFill>
                  <a:cs typeface="SimSun" charset="0"/>
                </a:rPr>
                <a:t>西布伦</a:t>
              </a:r>
            </a:p>
          </p:txBody>
        </p:sp>
        <p:sp>
          <p:nvSpPr>
            <p:cNvPr id="194581" name="Text Box 17"/>
            <p:cNvSpPr txBox="1">
              <a:spLocks noChangeArrowheads="1"/>
            </p:cNvSpPr>
            <p:nvPr/>
          </p:nvSpPr>
          <p:spPr bwMode="auto">
            <a:xfrm>
              <a:off x="3216" y="4080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zh-CN" altLang="en-US" sz="2400">
                  <a:solidFill>
                    <a:srgbClr val="000514"/>
                  </a:solidFill>
                  <a:cs typeface="SimSun" charset="0"/>
                </a:rPr>
                <a:t>加得</a:t>
              </a:r>
            </a:p>
          </p:txBody>
        </p:sp>
      </p:grpSp>
      <p:pic>
        <p:nvPicPr>
          <p:cNvPr id="194563" name="Picture 18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200" y="0"/>
            <a:ext cx="4800600" cy="6858000"/>
          </a:xfrm>
          <a:ln w="57150">
            <a:solidFill>
              <a:schemeClr val="bg2"/>
            </a:solidFill>
          </a:ln>
        </p:spPr>
      </p:pic>
      <p:sp>
        <p:nvSpPr>
          <p:cNvPr id="159763" name="Rectangle 19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7010400" cy="762000"/>
          </a:xfr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cap="flat"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zh-CN" altLang="en-US">
                <a:latin typeface="Garamond" charset="0"/>
                <a:ea typeface="ＭＳ Ｐゴシック" charset="0"/>
                <a:cs typeface="SimSun" charset="0"/>
              </a:rPr>
              <a:t>支派重分配</a:t>
            </a:r>
          </a:p>
        </p:txBody>
      </p:sp>
      <p:sp>
        <p:nvSpPr>
          <p:cNvPr id="194565" name="Rectangle 20"/>
          <p:cNvSpPr>
            <a:spLocks noChangeArrowheads="1"/>
          </p:cNvSpPr>
          <p:nvPr/>
        </p:nvSpPr>
        <p:spPr bwMode="auto">
          <a:xfrm>
            <a:off x="-76200" y="83820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zh-CN" altLang="en-US" sz="2800">
                <a:solidFill>
                  <a:srgbClr val="000514"/>
                </a:solidFill>
                <a:latin typeface="Arial Black" charset="0"/>
                <a:cs typeface="SimSun" charset="0"/>
              </a:rPr>
              <a:t>战胜后</a:t>
            </a:r>
            <a:br>
              <a:rPr lang="zh-CN" altLang="en-US" sz="2800">
                <a:solidFill>
                  <a:srgbClr val="000514"/>
                </a:solidFill>
                <a:latin typeface="Arial Black" charset="0"/>
                <a:cs typeface="SimSun" charset="0"/>
              </a:rPr>
            </a:br>
            <a:r>
              <a:rPr lang="en-US" sz="2800">
                <a:solidFill>
                  <a:srgbClr val="000514"/>
                </a:solidFill>
                <a:latin typeface="Arial Black" charset="0"/>
                <a:cs typeface="+mn-cs"/>
              </a:rPr>
              <a:t>(</a:t>
            </a:r>
            <a:r>
              <a:rPr lang="ja-JP" altLang="en-US" sz="2000" b="1">
                <a:solidFill>
                  <a:srgbClr val="000514"/>
                </a:solidFill>
                <a:latin typeface="Arial Black" charset="0"/>
                <a:cs typeface="+mn-cs"/>
              </a:rPr>
              <a:t>约书亚记</a:t>
            </a:r>
            <a:r>
              <a:rPr lang="en-US" altLang="ja-JP" sz="2000">
                <a:solidFill>
                  <a:srgbClr val="000514"/>
                </a:solidFill>
                <a:latin typeface="Arial Black" charset="0"/>
                <a:cs typeface="+mn-cs"/>
              </a:rPr>
              <a:t>13</a:t>
            </a:r>
            <a:r>
              <a:rPr lang="en-US" altLang="ja-JP" sz="2800">
                <a:solidFill>
                  <a:srgbClr val="000514"/>
                </a:solidFill>
                <a:latin typeface="Arial Black" charset="0"/>
                <a:cs typeface="+mn-cs"/>
              </a:rPr>
              <a:t>)</a:t>
            </a:r>
            <a:endParaRPr lang="en-US" sz="2800">
              <a:solidFill>
                <a:srgbClr val="000514"/>
              </a:solidFill>
              <a:latin typeface="Arial Black" charset="0"/>
              <a:cs typeface="+mn-cs"/>
            </a:endParaRPr>
          </a:p>
        </p:txBody>
      </p:sp>
      <p:sp>
        <p:nvSpPr>
          <p:cNvPr id="194566" name="Text Box 21"/>
          <p:cNvSpPr txBox="1">
            <a:spLocks noChangeArrowheads="1"/>
          </p:cNvSpPr>
          <p:nvPr/>
        </p:nvSpPr>
        <p:spPr bwMode="auto">
          <a:xfrm>
            <a:off x="8305800" y="0"/>
            <a:ext cx="844550" cy="8223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rgbClr val="000514"/>
                </a:solidFill>
              </a:rPr>
              <a:t>210</a:t>
            </a:r>
          </a:p>
          <a:p>
            <a:pPr algn="ctr"/>
            <a:r>
              <a:rPr lang="en-US" sz="2400">
                <a:solidFill>
                  <a:srgbClr val="000514"/>
                </a:solidFill>
              </a:rPr>
              <a:t>211</a:t>
            </a:r>
          </a:p>
        </p:txBody>
      </p:sp>
    </p:spTree>
    <p:extLst>
      <p:ext uri="{BB962C8B-B14F-4D97-AF65-F5344CB8AC3E}">
        <p14:creationId xmlns:p14="http://schemas.microsoft.com/office/powerpoint/2010/main" val="397466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5" name="Content Placeholder 3" descr="ezek47.jpg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1062831" y="1062831"/>
            <a:ext cx="6858000" cy="4732338"/>
          </a:xfrm>
        </p:spPr>
      </p:pic>
      <p:pic>
        <p:nvPicPr>
          <p:cNvPr id="139266" name="Picture 4" descr="ezek47bk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0"/>
            <a:ext cx="431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209800" cy="1676400"/>
          </a:xfrm>
          <a:solidFill>
            <a:srgbClr val="000514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末日的地图</a:t>
            </a:r>
            <a:endParaRPr lang="en-US" sz="2800" dirty="0"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147</a:t>
            </a:r>
            <a:endParaRPr lang="en-US" sz="4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rot="1110396">
            <a:off x="1476375" y="3240088"/>
            <a:ext cx="871538" cy="877887"/>
          </a:xfrm>
          <a:prstGeom prst="rect">
            <a:avLst/>
          </a:prstGeom>
          <a:solidFill>
            <a:schemeClr val="accent1">
              <a:alpha val="2705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629400" y="4114800"/>
            <a:ext cx="228600" cy="228600"/>
          </a:xfrm>
          <a:prstGeom prst="rect">
            <a:avLst/>
          </a:prstGeom>
          <a:solidFill>
            <a:schemeClr val="accent1">
              <a:alpha val="27058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sz="180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733800" y="0"/>
            <a:ext cx="990600" cy="457200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146</a:t>
            </a:r>
            <a:endParaRPr lang="en-US" sz="4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2" descr="Te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0800"/>
            <a:ext cx="74676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4" name="Rectangle 3"/>
          <p:cNvSpPr>
            <a:spLocks noChangeArrowheads="1"/>
          </p:cNvSpPr>
          <p:nvPr/>
        </p:nvSpPr>
        <p:spPr bwMode="auto">
          <a:xfrm>
            <a:off x="7467600" y="0"/>
            <a:ext cx="1905000" cy="7086600"/>
          </a:xfrm>
          <a:prstGeom prst="rect">
            <a:avLst/>
          </a:prstGeom>
          <a:solidFill>
            <a:srgbClr val="0604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5486400"/>
            <a:ext cx="9144000" cy="1371600"/>
          </a:xfrm>
          <a:solidFill>
            <a:srgbClr val="336600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3600" b="1" dirty="0">
                <a:latin typeface="SimHei" panose="02010609060101010101" pitchFamily="49" charset="-122"/>
                <a:ea typeface="SimHei" panose="02010609060101010101" pitchFamily="49" charset="-122"/>
                <a:cs typeface="ＭＳ Ｐゴシック" charset="0"/>
              </a:rPr>
              <a:t>犹太人</a:t>
            </a:r>
            <a:r>
              <a:rPr lang="en-US" sz="3600" b="1" dirty="0">
                <a:latin typeface="SimHei" panose="02010609060101010101" pitchFamily="49" charset="-122"/>
                <a:ea typeface="SimHei" panose="02010609060101010101" pitchFamily="49" charset="-122"/>
                <a:cs typeface="ＭＳ Ｐゴシック" charset="0"/>
              </a:rPr>
              <a:t>400</a:t>
            </a:r>
            <a:r>
              <a:rPr lang="zh-CN" altLang="en-US" sz="3600" b="1" dirty="0">
                <a:latin typeface="SimHei" panose="02010609060101010101" pitchFamily="49" charset="-122"/>
                <a:ea typeface="SimHei" panose="02010609060101010101" pitchFamily="49" charset="-122"/>
                <a:cs typeface="ＭＳ Ｐゴシック" charset="0"/>
              </a:rPr>
              <a:t>年来的生活都是围绕在所罗门王</a:t>
            </a:r>
            <a:br>
              <a:rPr lang="en-US" altLang="zh-CN" sz="3600" b="1" dirty="0">
                <a:latin typeface="SimHei" panose="02010609060101010101" pitchFamily="49" charset="-122"/>
                <a:ea typeface="SimHei" panose="02010609060101010101" pitchFamily="49" charset="-122"/>
                <a:cs typeface="ＭＳ Ｐゴシック" charset="0"/>
              </a:rPr>
            </a:br>
            <a:r>
              <a:rPr lang="zh-CN" altLang="en-US" sz="3600" b="1" dirty="0">
                <a:latin typeface="SimHei" panose="02010609060101010101" pitchFamily="49" charset="-122"/>
                <a:ea typeface="SimHei" panose="02010609060101010101" pitchFamily="49" charset="-122"/>
                <a:cs typeface="ＭＳ Ｐゴシック" charset="0"/>
              </a:rPr>
              <a:t>的圣殿</a:t>
            </a:r>
            <a:r>
              <a:rPr lang="en-US" sz="3600" b="1" dirty="0">
                <a:latin typeface="SimHei" panose="02010609060101010101" pitchFamily="49" charset="-122"/>
                <a:ea typeface="SimHei" panose="02010609060101010101" pitchFamily="49" charset="-122"/>
                <a:cs typeface="ＭＳ Ｐゴシック" charset="0"/>
              </a:rPr>
              <a:t> (</a:t>
            </a:r>
            <a:r>
              <a:rPr lang="zh-CN" altLang="en-US" sz="3600" b="1" dirty="0">
                <a:latin typeface="SimHei" panose="02010609060101010101" pitchFamily="49" charset="-122"/>
                <a:ea typeface="SimHei" panose="02010609060101010101" pitchFamily="49" charset="-122"/>
                <a:cs typeface="ＭＳ Ｐゴシック" charset="0"/>
              </a:rPr>
              <a:t>主前</a:t>
            </a:r>
            <a:r>
              <a:rPr lang="en-US" sz="3600" b="1" dirty="0">
                <a:latin typeface="SimHei" panose="02010609060101010101" pitchFamily="49" charset="-122"/>
                <a:ea typeface="SimHei" panose="02010609060101010101" pitchFamily="49" charset="-122"/>
                <a:cs typeface="ＭＳ Ｐゴシック" charset="0"/>
              </a:rPr>
              <a:t>959-586)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89" name="Content Placeholder 3" descr="Ezek47Temple Allotment bkc.jpg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074" b="-7074"/>
          <a:stretch>
            <a:fillRect/>
          </a:stretch>
        </p:blipFill>
        <p:spPr>
          <a:xfrm>
            <a:off x="914400" y="-304800"/>
            <a:ext cx="8229600" cy="4525963"/>
          </a:xfr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76200"/>
            <a:ext cx="9144000" cy="609600"/>
          </a:xfrm>
          <a:solidFill>
            <a:srgbClr val="000514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祭司、利未和王子的比较</a:t>
            </a:r>
            <a:endParaRPr lang="en-US" sz="3200" dirty="0"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  <p:pic>
        <p:nvPicPr>
          <p:cNvPr id="140291" name="Picture 4" descr="ezek47Temple allotment Ludwigs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536700" y="1676400"/>
            <a:ext cx="3644900" cy="6718300"/>
          </a:xfrm>
          <a:prstGeom prst="rect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7772400" y="0"/>
            <a:ext cx="1371600" cy="457200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146-147</a:t>
            </a:r>
            <a:endParaRPr lang="en-US" sz="4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2" descr="vineyard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254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609600" y="5805267"/>
            <a:ext cx="8229600" cy="808038"/>
          </a:xfr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zh-CN" altLang="en-US" sz="4000" dirty="0">
                <a:latin typeface="SimHei" panose="02010609060101010101" pitchFamily="49" charset="-122"/>
                <a:ea typeface="SimHei" panose="02010609060101010101" pitchFamily="49" charset="-122"/>
                <a:cs typeface="ＭＳ Ｐゴシック" charset="0"/>
              </a:rPr>
              <a:t>从淡水绿洲收割的庄稼</a:t>
            </a:r>
            <a:endParaRPr lang="en-US" dirty="0">
              <a:latin typeface="SimHei" panose="02010609060101010101" pitchFamily="49" charset="-122"/>
              <a:ea typeface="SimHei" panose="02010609060101010101" pitchFamily="49" charset="-122"/>
              <a:cs typeface="ＭＳ Ｐゴシック" charset="0"/>
            </a:endParaRPr>
          </a:p>
        </p:txBody>
      </p:sp>
      <p:sp>
        <p:nvSpPr>
          <p:cNvPr id="492548" name="Text Box 4"/>
          <p:cNvSpPr txBox="1">
            <a:spLocks noChangeArrowheads="1"/>
          </p:cNvSpPr>
          <p:nvPr/>
        </p:nvSpPr>
        <p:spPr bwMode="auto">
          <a:xfrm>
            <a:off x="3276600" y="304800"/>
            <a:ext cx="27432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t">
              <a:spcBef>
                <a:spcPct val="50000"/>
              </a:spcBef>
              <a:defRPr/>
            </a:pPr>
            <a:r>
              <a:rPr lang="zh-CN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以西结书</a:t>
            </a:r>
            <a:r>
              <a:rPr 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 47:10</a:t>
            </a:r>
            <a:endParaRPr lang="en-US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92549" name="Text Box 5"/>
          <p:cNvSpPr txBox="1">
            <a:spLocks noChangeArrowheads="1"/>
          </p:cNvSpPr>
          <p:nvPr/>
        </p:nvSpPr>
        <p:spPr bwMode="auto">
          <a:xfrm>
            <a:off x="8299450" y="0"/>
            <a:ext cx="838200" cy="519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b="1">
                <a:solidFill>
                  <a:schemeClr val="tx2"/>
                </a:solidFill>
                <a:latin typeface="Times New Roman" charset="0"/>
              </a:rPr>
              <a:t>105</a:t>
            </a:r>
            <a:endParaRPr lang="en-US" sz="2800">
              <a:solidFill>
                <a:schemeClr val="tx2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4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68825" y="0"/>
            <a:ext cx="4575175" cy="6934200"/>
            <a:chOff x="2878" y="0"/>
            <a:chExt cx="2882" cy="4368"/>
          </a:xfrm>
        </p:grpSpPr>
        <p:pic>
          <p:nvPicPr>
            <p:cNvPr id="194567" name="Picture 3" descr="Blank 8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8" y="0"/>
              <a:ext cx="2880" cy="4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568" name="Rectangle 4"/>
            <p:cNvSpPr>
              <a:spLocks noChangeArrowheads="1"/>
            </p:cNvSpPr>
            <p:nvPr/>
          </p:nvSpPr>
          <p:spPr bwMode="auto">
            <a:xfrm>
              <a:off x="2926" y="576"/>
              <a:ext cx="1394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r>
                <a:rPr lang="zh-CN" altLang="en-US" sz="2800">
                  <a:solidFill>
                    <a:srgbClr val="000514"/>
                  </a:solidFill>
                  <a:latin typeface="Arial Black" charset="0"/>
                  <a:cs typeface="SimSun" charset="0"/>
                </a:rPr>
                <a:t>千禧年的</a:t>
              </a:r>
            </a:p>
            <a:p>
              <a:pPr algn="ctr" eaLnBrk="1" hangingPunct="1"/>
              <a:r>
                <a:rPr lang="zh-CN" altLang="en-US" sz="2800">
                  <a:solidFill>
                    <a:srgbClr val="000514"/>
                  </a:solidFill>
                  <a:latin typeface="Arial Black" charset="0"/>
                  <a:cs typeface="SimSun" charset="0"/>
                </a:rPr>
                <a:t>以色列</a:t>
              </a:r>
              <a:br>
                <a:rPr lang="zh-CN" altLang="en-US" sz="2800">
                  <a:solidFill>
                    <a:srgbClr val="000514"/>
                  </a:solidFill>
                  <a:latin typeface="Arial Black" charset="0"/>
                  <a:cs typeface="+mn-cs"/>
                </a:rPr>
              </a:br>
              <a:r>
                <a:rPr lang="en-US" altLang="ja-JP" sz="2000">
                  <a:solidFill>
                    <a:srgbClr val="000514"/>
                  </a:solidFill>
                  <a:latin typeface="Arial Black" charset="0"/>
                  <a:cs typeface="+mn-cs"/>
                </a:rPr>
                <a:t>(</a:t>
              </a:r>
              <a:r>
                <a:rPr lang="ja-JP" altLang="en-US" sz="2000" b="1">
                  <a:solidFill>
                    <a:srgbClr val="000514"/>
                  </a:solidFill>
                  <a:latin typeface="Arial Black" charset="0"/>
                  <a:cs typeface="+mn-cs"/>
                </a:rPr>
                <a:t>以西结书</a:t>
              </a:r>
              <a:r>
                <a:rPr lang="en-US" altLang="ja-JP" sz="2000">
                  <a:solidFill>
                    <a:srgbClr val="000514"/>
                  </a:solidFill>
                  <a:latin typeface="Arial Black" charset="0"/>
                  <a:cs typeface="+mn-cs"/>
                </a:rPr>
                <a:t>47-48)</a:t>
              </a:r>
              <a:endParaRPr lang="en-US" sz="2000">
                <a:solidFill>
                  <a:srgbClr val="000514"/>
                </a:solidFill>
                <a:latin typeface="Arial Black" charset="0"/>
                <a:cs typeface="+mn-cs"/>
              </a:endParaRPr>
            </a:p>
          </p:txBody>
        </p:sp>
        <p:sp>
          <p:nvSpPr>
            <p:cNvPr id="194569" name="Text Box 5"/>
            <p:cNvSpPr txBox="1">
              <a:spLocks noChangeArrowheads="1"/>
            </p:cNvSpPr>
            <p:nvPr/>
          </p:nvSpPr>
          <p:spPr bwMode="auto">
            <a:xfrm>
              <a:off x="4704" y="0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zh-CN" altLang="en-US" sz="2400">
                  <a:solidFill>
                    <a:srgbClr val="000514"/>
                  </a:solidFill>
                  <a:cs typeface="SimSun" charset="0"/>
                </a:rPr>
                <a:t>但</a:t>
              </a:r>
            </a:p>
          </p:txBody>
        </p:sp>
        <p:sp>
          <p:nvSpPr>
            <p:cNvPr id="194570" name="Text Box 6"/>
            <p:cNvSpPr txBox="1">
              <a:spLocks noChangeArrowheads="1"/>
            </p:cNvSpPr>
            <p:nvPr/>
          </p:nvSpPr>
          <p:spPr bwMode="auto">
            <a:xfrm>
              <a:off x="4607" y="252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zh-CN" altLang="en-US" sz="2400">
                  <a:solidFill>
                    <a:srgbClr val="000514"/>
                  </a:solidFill>
                  <a:cs typeface="SimSun" charset="0"/>
                </a:rPr>
                <a:t>亚设</a:t>
              </a:r>
            </a:p>
          </p:txBody>
        </p:sp>
        <p:sp>
          <p:nvSpPr>
            <p:cNvPr id="194571" name="Text Box 7"/>
            <p:cNvSpPr txBox="1">
              <a:spLocks noChangeArrowheads="1"/>
            </p:cNvSpPr>
            <p:nvPr/>
          </p:nvSpPr>
          <p:spPr bwMode="auto">
            <a:xfrm>
              <a:off x="4464" y="504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zh-CN" altLang="en-US" sz="2400">
                  <a:solidFill>
                    <a:srgbClr val="000514"/>
                  </a:solidFill>
                  <a:cs typeface="SimSun" charset="0"/>
                </a:rPr>
                <a:t>拿佛他利</a:t>
              </a:r>
            </a:p>
          </p:txBody>
        </p:sp>
        <p:sp>
          <p:nvSpPr>
            <p:cNvPr id="194572" name="Text Box 8"/>
            <p:cNvSpPr txBox="1">
              <a:spLocks noChangeArrowheads="1"/>
            </p:cNvSpPr>
            <p:nvPr/>
          </p:nvSpPr>
          <p:spPr bwMode="auto">
            <a:xfrm>
              <a:off x="4416" y="756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zh-CN" altLang="en-US" sz="2400">
                  <a:solidFill>
                    <a:srgbClr val="000514"/>
                  </a:solidFill>
                  <a:cs typeface="SimSun" charset="0"/>
                </a:rPr>
                <a:t>玛拿西</a:t>
              </a:r>
            </a:p>
          </p:txBody>
        </p:sp>
        <p:sp>
          <p:nvSpPr>
            <p:cNvPr id="194573" name="Text Box 9"/>
            <p:cNvSpPr txBox="1">
              <a:spLocks noChangeArrowheads="1"/>
            </p:cNvSpPr>
            <p:nvPr/>
          </p:nvSpPr>
          <p:spPr bwMode="auto">
            <a:xfrm>
              <a:off x="4224" y="1008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zh-CN" altLang="en-US" sz="2400">
                  <a:solidFill>
                    <a:srgbClr val="000514"/>
                  </a:solidFill>
                  <a:cs typeface="SimSun" charset="0"/>
                </a:rPr>
                <a:t>以法莲</a:t>
              </a:r>
            </a:p>
          </p:txBody>
        </p:sp>
        <p:sp>
          <p:nvSpPr>
            <p:cNvPr id="194574" name="Text Box 10"/>
            <p:cNvSpPr txBox="1">
              <a:spLocks noChangeArrowheads="1"/>
            </p:cNvSpPr>
            <p:nvPr/>
          </p:nvSpPr>
          <p:spPr bwMode="auto">
            <a:xfrm>
              <a:off x="4224" y="1584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zh-CN" altLang="en-US" sz="2400">
                  <a:solidFill>
                    <a:srgbClr val="000514"/>
                  </a:solidFill>
                  <a:cs typeface="SimSun" charset="0"/>
                </a:rPr>
                <a:t>流便</a:t>
              </a:r>
            </a:p>
          </p:txBody>
        </p:sp>
        <p:sp>
          <p:nvSpPr>
            <p:cNvPr id="194575" name="Text Box 11"/>
            <p:cNvSpPr txBox="1">
              <a:spLocks noChangeArrowheads="1"/>
            </p:cNvSpPr>
            <p:nvPr/>
          </p:nvSpPr>
          <p:spPr bwMode="auto">
            <a:xfrm>
              <a:off x="4128" y="2160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zh-CN" altLang="en-US" sz="2400">
                  <a:solidFill>
                    <a:srgbClr val="000514"/>
                  </a:solidFill>
                  <a:cs typeface="SimSun" charset="0"/>
                </a:rPr>
                <a:t>犹大</a:t>
              </a:r>
            </a:p>
          </p:txBody>
        </p:sp>
        <p:sp>
          <p:nvSpPr>
            <p:cNvPr id="194576" name="Text Box 12"/>
            <p:cNvSpPr txBox="1">
              <a:spLocks noChangeArrowheads="1"/>
            </p:cNvSpPr>
            <p:nvPr/>
          </p:nvSpPr>
          <p:spPr bwMode="auto">
            <a:xfrm>
              <a:off x="3696" y="2874"/>
              <a:ext cx="1344" cy="21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zh-CN" altLang="en-US" sz="1600">
                  <a:solidFill>
                    <a:srgbClr val="000514"/>
                  </a:solidFill>
                  <a:cs typeface="SimSun" charset="0"/>
                </a:rPr>
                <a:t>领袖与圣殿</a:t>
              </a:r>
            </a:p>
          </p:txBody>
        </p:sp>
        <p:sp>
          <p:nvSpPr>
            <p:cNvPr id="194577" name="Text Box 13"/>
            <p:cNvSpPr txBox="1">
              <a:spLocks noChangeArrowheads="1"/>
            </p:cNvSpPr>
            <p:nvPr/>
          </p:nvSpPr>
          <p:spPr bwMode="auto">
            <a:xfrm>
              <a:off x="3696" y="3120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zh-CN" altLang="en-US" sz="2400">
                  <a:solidFill>
                    <a:srgbClr val="000514"/>
                  </a:solidFill>
                  <a:cs typeface="SimSun" charset="0"/>
                </a:rPr>
                <a:t>便雅悯</a:t>
              </a:r>
            </a:p>
          </p:txBody>
        </p:sp>
        <p:sp>
          <p:nvSpPr>
            <p:cNvPr id="194578" name="Text Box 14"/>
            <p:cNvSpPr txBox="1">
              <a:spLocks noChangeArrowheads="1"/>
            </p:cNvSpPr>
            <p:nvPr/>
          </p:nvSpPr>
          <p:spPr bwMode="auto">
            <a:xfrm>
              <a:off x="3600" y="3360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zh-CN" altLang="en-US" sz="2400">
                  <a:solidFill>
                    <a:srgbClr val="000514"/>
                  </a:solidFill>
                  <a:cs typeface="SimSun" charset="0"/>
                </a:rPr>
                <a:t>西缅</a:t>
              </a:r>
            </a:p>
          </p:txBody>
        </p:sp>
        <p:sp>
          <p:nvSpPr>
            <p:cNvPr id="194579" name="Text Box 15"/>
            <p:cNvSpPr txBox="1">
              <a:spLocks noChangeArrowheads="1"/>
            </p:cNvSpPr>
            <p:nvPr/>
          </p:nvSpPr>
          <p:spPr bwMode="auto">
            <a:xfrm>
              <a:off x="3504" y="3600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2400">
                  <a:solidFill>
                    <a:srgbClr val="000514"/>
                  </a:solidFill>
                </a:rPr>
                <a:t>以萨加</a:t>
              </a:r>
              <a:endParaRPr lang="en-US" sz="2400">
                <a:solidFill>
                  <a:srgbClr val="000514"/>
                </a:solidFill>
              </a:endParaRPr>
            </a:p>
          </p:txBody>
        </p:sp>
        <p:sp>
          <p:nvSpPr>
            <p:cNvPr id="194580" name="Text Box 16"/>
            <p:cNvSpPr txBox="1">
              <a:spLocks noChangeArrowheads="1"/>
            </p:cNvSpPr>
            <p:nvPr/>
          </p:nvSpPr>
          <p:spPr bwMode="auto">
            <a:xfrm>
              <a:off x="3360" y="3840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zh-CN" altLang="en-US" sz="2400">
                  <a:solidFill>
                    <a:srgbClr val="000514"/>
                  </a:solidFill>
                  <a:cs typeface="SimSun" charset="0"/>
                </a:rPr>
                <a:t>西布伦</a:t>
              </a:r>
            </a:p>
          </p:txBody>
        </p:sp>
        <p:sp>
          <p:nvSpPr>
            <p:cNvPr id="194581" name="Text Box 17"/>
            <p:cNvSpPr txBox="1">
              <a:spLocks noChangeArrowheads="1"/>
            </p:cNvSpPr>
            <p:nvPr/>
          </p:nvSpPr>
          <p:spPr bwMode="auto">
            <a:xfrm>
              <a:off x="3216" y="4080"/>
              <a:ext cx="10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zh-CN" altLang="en-US" sz="2400">
                  <a:solidFill>
                    <a:srgbClr val="000514"/>
                  </a:solidFill>
                  <a:cs typeface="SimSun" charset="0"/>
                </a:rPr>
                <a:t>加得</a:t>
              </a:r>
            </a:p>
          </p:txBody>
        </p:sp>
      </p:grpSp>
      <p:pic>
        <p:nvPicPr>
          <p:cNvPr id="194563" name="Picture 18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200" y="0"/>
            <a:ext cx="4800600" cy="6858000"/>
          </a:xfrm>
          <a:ln w="57150">
            <a:solidFill>
              <a:schemeClr val="bg2"/>
            </a:solidFill>
          </a:ln>
        </p:spPr>
      </p:pic>
      <p:sp>
        <p:nvSpPr>
          <p:cNvPr id="159763" name="Rectangle 19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7010400" cy="762000"/>
          </a:xfr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cap="flat"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zh-CN" altLang="en-US">
                <a:latin typeface="Garamond" charset="0"/>
                <a:ea typeface="ＭＳ Ｐゴシック" charset="0"/>
                <a:cs typeface="SimSun" charset="0"/>
              </a:rPr>
              <a:t>支派重分配</a:t>
            </a:r>
          </a:p>
        </p:txBody>
      </p:sp>
      <p:sp>
        <p:nvSpPr>
          <p:cNvPr id="194565" name="Rectangle 20"/>
          <p:cNvSpPr>
            <a:spLocks noChangeArrowheads="1"/>
          </p:cNvSpPr>
          <p:nvPr/>
        </p:nvSpPr>
        <p:spPr bwMode="auto">
          <a:xfrm>
            <a:off x="-76200" y="83820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zh-CN" altLang="en-US" sz="2800">
                <a:solidFill>
                  <a:srgbClr val="000514"/>
                </a:solidFill>
                <a:latin typeface="Arial Black" charset="0"/>
                <a:cs typeface="SimSun" charset="0"/>
              </a:rPr>
              <a:t>战胜后</a:t>
            </a:r>
            <a:br>
              <a:rPr lang="zh-CN" altLang="en-US" sz="2800">
                <a:solidFill>
                  <a:srgbClr val="000514"/>
                </a:solidFill>
                <a:latin typeface="Arial Black" charset="0"/>
                <a:cs typeface="SimSun" charset="0"/>
              </a:rPr>
            </a:br>
            <a:r>
              <a:rPr lang="en-US" sz="2800">
                <a:solidFill>
                  <a:srgbClr val="000514"/>
                </a:solidFill>
                <a:latin typeface="Arial Black" charset="0"/>
                <a:cs typeface="+mn-cs"/>
              </a:rPr>
              <a:t>(</a:t>
            </a:r>
            <a:r>
              <a:rPr lang="ja-JP" altLang="en-US" sz="2000" b="1">
                <a:solidFill>
                  <a:srgbClr val="000514"/>
                </a:solidFill>
                <a:latin typeface="Arial Black" charset="0"/>
                <a:cs typeface="+mn-cs"/>
              </a:rPr>
              <a:t>约书亚记</a:t>
            </a:r>
            <a:r>
              <a:rPr lang="en-US" altLang="ja-JP" sz="2000">
                <a:solidFill>
                  <a:srgbClr val="000514"/>
                </a:solidFill>
                <a:latin typeface="Arial Black" charset="0"/>
                <a:cs typeface="+mn-cs"/>
              </a:rPr>
              <a:t>13</a:t>
            </a:r>
            <a:r>
              <a:rPr lang="en-US" altLang="ja-JP" sz="2800">
                <a:solidFill>
                  <a:srgbClr val="000514"/>
                </a:solidFill>
                <a:latin typeface="Arial Black" charset="0"/>
                <a:cs typeface="+mn-cs"/>
              </a:rPr>
              <a:t>)</a:t>
            </a:r>
            <a:endParaRPr lang="en-US" sz="2800">
              <a:solidFill>
                <a:srgbClr val="000514"/>
              </a:solidFill>
              <a:latin typeface="Arial Black" charset="0"/>
              <a:cs typeface="+mn-cs"/>
            </a:endParaRPr>
          </a:p>
        </p:txBody>
      </p:sp>
      <p:sp>
        <p:nvSpPr>
          <p:cNvPr id="194566" name="Text Box 21"/>
          <p:cNvSpPr txBox="1">
            <a:spLocks noChangeArrowheads="1"/>
          </p:cNvSpPr>
          <p:nvPr/>
        </p:nvSpPr>
        <p:spPr bwMode="auto">
          <a:xfrm>
            <a:off x="8305800" y="0"/>
            <a:ext cx="844550" cy="8223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rgbClr val="000514"/>
                </a:solidFill>
              </a:rPr>
              <a:t>210</a:t>
            </a:r>
          </a:p>
          <a:p>
            <a:pPr algn="ctr"/>
            <a:r>
              <a:rPr lang="en-US" sz="2400">
                <a:solidFill>
                  <a:srgbClr val="000514"/>
                </a:solidFill>
              </a:rPr>
              <a:t>211</a:t>
            </a:r>
          </a:p>
        </p:txBody>
      </p:sp>
    </p:spTree>
    <p:extLst>
      <p:ext uri="{BB962C8B-B14F-4D97-AF65-F5344CB8AC3E}">
        <p14:creationId xmlns:p14="http://schemas.microsoft.com/office/powerpoint/2010/main" val="397466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5" name="Rectangle 3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4638"/>
            <a:ext cx="6781800" cy="563562"/>
          </a:xfr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ja-JP" altLang="en-US" sz="4800" dirty="0">
                <a:latin typeface="Times New Roman" charset="0"/>
                <a:cs typeface="+mj-cs"/>
              </a:rPr>
              <a:t>千年耶路撒冷 </a:t>
            </a:r>
            <a:r>
              <a:rPr lang="zh-CN" altLang="en-US" sz="4800" dirty="0">
                <a:latin typeface="Times New Roman" charset="0"/>
                <a:cs typeface="+mj-cs"/>
              </a:rPr>
              <a:t>（以赛亚）</a:t>
            </a:r>
            <a:endParaRPr lang="en-US" sz="4800" dirty="0">
              <a:latin typeface="Times New Roman" charset="0"/>
              <a:cs typeface="+mj-cs"/>
            </a:endParaRPr>
          </a:p>
        </p:txBody>
      </p:sp>
      <p:sp>
        <p:nvSpPr>
          <p:cNvPr id="187396" name="AutoShape 4"/>
          <p:cNvSpPr>
            <a:spLocks noChangeArrowheads="1"/>
          </p:cNvSpPr>
          <p:nvPr/>
        </p:nvSpPr>
        <p:spPr bwMode="auto">
          <a:xfrm>
            <a:off x="5181600" y="1676400"/>
            <a:ext cx="533400" cy="533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>
              <a:solidFill>
                <a:srgbClr val="FFFFFF"/>
              </a:solidFill>
              <a:cs typeface="+mn-cs"/>
            </a:endParaRPr>
          </a:p>
        </p:txBody>
      </p:sp>
      <p:sp>
        <p:nvSpPr>
          <p:cNvPr id="187397" name="Line 5"/>
          <p:cNvSpPr>
            <a:spLocks noChangeShapeType="1"/>
          </p:cNvSpPr>
          <p:nvPr/>
        </p:nvSpPr>
        <p:spPr bwMode="auto">
          <a:xfrm flipH="1">
            <a:off x="5029200" y="2362200"/>
            <a:ext cx="3048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FFFFFF"/>
              </a:solidFill>
              <a:cs typeface="+mn-cs"/>
            </a:endParaRPr>
          </a:p>
        </p:txBody>
      </p:sp>
      <p:sp>
        <p:nvSpPr>
          <p:cNvPr id="187398" name="Line 6"/>
          <p:cNvSpPr>
            <a:spLocks noChangeShapeType="1"/>
          </p:cNvSpPr>
          <p:nvPr/>
        </p:nvSpPr>
        <p:spPr bwMode="auto">
          <a:xfrm rot="5400000" flipH="1">
            <a:off x="5067300" y="1562100"/>
            <a:ext cx="1524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FFFFFF"/>
              </a:solidFill>
              <a:cs typeface="+mn-cs"/>
            </a:endParaRPr>
          </a:p>
        </p:txBody>
      </p:sp>
      <p:sp>
        <p:nvSpPr>
          <p:cNvPr id="187399" name="Line 7"/>
          <p:cNvSpPr>
            <a:spLocks noChangeShapeType="1"/>
          </p:cNvSpPr>
          <p:nvPr/>
        </p:nvSpPr>
        <p:spPr bwMode="auto">
          <a:xfrm rot="10800000" flipH="1">
            <a:off x="5715000" y="1676400"/>
            <a:ext cx="762000" cy="76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FFFFFF"/>
              </a:solidFill>
              <a:cs typeface="+mn-cs"/>
            </a:endParaRPr>
          </a:p>
        </p:txBody>
      </p:sp>
      <p:sp>
        <p:nvSpPr>
          <p:cNvPr id="187400" name="Line 8"/>
          <p:cNvSpPr>
            <a:spLocks noChangeShapeType="1"/>
          </p:cNvSpPr>
          <p:nvPr/>
        </p:nvSpPr>
        <p:spPr bwMode="auto">
          <a:xfrm>
            <a:off x="5715000" y="2133600"/>
            <a:ext cx="1828800" cy="1752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FFFFFF"/>
              </a:solidFill>
              <a:cs typeface="+mn-cs"/>
            </a:endParaRPr>
          </a:p>
        </p:txBody>
      </p:sp>
      <p:sp>
        <p:nvSpPr>
          <p:cNvPr id="187401" name="Line 9"/>
          <p:cNvSpPr>
            <a:spLocks noChangeShapeType="1"/>
          </p:cNvSpPr>
          <p:nvPr/>
        </p:nvSpPr>
        <p:spPr bwMode="auto">
          <a:xfrm flipH="1">
            <a:off x="3581400" y="2133600"/>
            <a:ext cx="1600200" cy="1447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FFFFFF"/>
              </a:solidFill>
              <a:cs typeface="+mn-cs"/>
            </a:endParaRPr>
          </a:p>
        </p:txBody>
      </p:sp>
      <p:sp>
        <p:nvSpPr>
          <p:cNvPr id="187402" name="Line 10"/>
          <p:cNvSpPr>
            <a:spLocks noChangeShapeType="1"/>
          </p:cNvSpPr>
          <p:nvPr/>
        </p:nvSpPr>
        <p:spPr bwMode="auto">
          <a:xfrm flipH="1">
            <a:off x="2895600" y="1981200"/>
            <a:ext cx="2209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FFFFFF"/>
              </a:solidFill>
              <a:cs typeface="+mn-cs"/>
            </a:endParaRPr>
          </a:p>
        </p:txBody>
      </p:sp>
      <p:sp>
        <p:nvSpPr>
          <p:cNvPr id="187403" name="Line 11"/>
          <p:cNvSpPr>
            <a:spLocks noChangeShapeType="1"/>
          </p:cNvSpPr>
          <p:nvPr/>
        </p:nvSpPr>
        <p:spPr bwMode="auto">
          <a:xfrm rot="10800000" flipH="1" flipV="1">
            <a:off x="5715000" y="1905000"/>
            <a:ext cx="15240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solidFill>
                <a:srgbClr val="FFFFFF"/>
              </a:solidFill>
              <a:cs typeface="+mn-cs"/>
            </a:endParaRPr>
          </a:p>
        </p:txBody>
      </p:sp>
      <p:sp>
        <p:nvSpPr>
          <p:cNvPr id="187404" name="Text Box 12"/>
          <p:cNvSpPr txBox="1">
            <a:spLocks noChangeArrowheads="1"/>
          </p:cNvSpPr>
          <p:nvPr/>
        </p:nvSpPr>
        <p:spPr bwMode="auto">
          <a:xfrm>
            <a:off x="152400" y="4383088"/>
            <a:ext cx="7467600" cy="15636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ja-JP" altLang="en-US" sz="3200" b="1">
                <a:solidFill>
                  <a:srgbClr val="FFFFFF"/>
                </a:solidFill>
                <a:latin typeface="Times New Roman" charset="0"/>
                <a:cs typeface="+mn-cs"/>
              </a:rPr>
              <a:t>“训诲必出于锡安</a:t>
            </a:r>
            <a:r>
              <a:rPr lang="en-US" sz="3200" b="1">
                <a:solidFill>
                  <a:srgbClr val="FFFFFF"/>
                </a:solidFill>
                <a:latin typeface="Times New Roman" charset="0"/>
                <a:cs typeface="+mn-cs"/>
              </a:rPr>
              <a:t>, </a:t>
            </a:r>
            <a:r>
              <a:rPr lang="ja-JP" altLang="en-US" sz="3200" b="1">
                <a:solidFill>
                  <a:srgbClr val="FFFFFF"/>
                </a:solidFill>
                <a:latin typeface="Times New Roman" charset="0"/>
                <a:cs typeface="+mn-cs"/>
              </a:rPr>
              <a:t>耶和华的言语</a:t>
            </a:r>
            <a:r>
              <a:rPr lang="en-US" sz="3200" b="1">
                <a:solidFill>
                  <a:srgbClr val="FFFFFF"/>
                </a:solidFill>
                <a:latin typeface="Times New Roman" charset="0"/>
                <a:cs typeface="+mn-cs"/>
              </a:rPr>
              <a:t>, </a:t>
            </a:r>
            <a:r>
              <a:rPr lang="ja-JP" altLang="en-US" sz="3200" b="1">
                <a:solidFill>
                  <a:srgbClr val="FFFFFF"/>
                </a:solidFill>
                <a:latin typeface="Times New Roman" charset="0"/>
                <a:cs typeface="+mn-cs"/>
              </a:rPr>
              <a:t>必出于耶路撒冷。”</a:t>
            </a:r>
            <a:endParaRPr lang="en-US" sz="3200" b="1">
              <a:solidFill>
                <a:srgbClr val="FFFFFF"/>
              </a:solidFill>
              <a:latin typeface="Times New Roman" charset="0"/>
              <a:cs typeface="+mn-cs"/>
            </a:endParaRPr>
          </a:p>
          <a:p>
            <a:pPr algn="r">
              <a:defRPr/>
            </a:pPr>
            <a:r>
              <a:rPr lang="en-US" sz="3200" b="1">
                <a:solidFill>
                  <a:srgbClr val="FFFFFF"/>
                </a:solidFill>
                <a:latin typeface="Times New Roman" charset="0"/>
                <a:cs typeface="+mn-cs"/>
              </a:rPr>
              <a:t>- </a:t>
            </a:r>
            <a:r>
              <a:rPr lang="ja-JP" altLang="en-US" sz="3200" b="1"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+mn-cs"/>
              </a:rPr>
              <a:t>以赛亚书</a:t>
            </a:r>
            <a:r>
              <a:rPr lang="en-US" sz="3200" b="1">
                <a:solidFill>
                  <a:srgbClr val="FFFFFF"/>
                </a:solidFill>
                <a:latin typeface="Times New Roman" charset="0"/>
                <a:cs typeface="+mn-cs"/>
              </a:rPr>
              <a:t> 2:3</a:t>
            </a:r>
          </a:p>
        </p:txBody>
      </p:sp>
      <p:sp>
        <p:nvSpPr>
          <p:cNvPr id="187405" name="Text Box 13"/>
          <p:cNvSpPr txBox="1">
            <a:spLocks noChangeArrowheads="1"/>
          </p:cNvSpPr>
          <p:nvPr/>
        </p:nvSpPr>
        <p:spPr bwMode="auto">
          <a:xfrm>
            <a:off x="8299450" y="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003399"/>
                </a:solidFill>
                <a:latin typeface="Times New Roman" pitchFamily="18" charset="0"/>
                <a:cs typeface="+mn-cs"/>
              </a:rPr>
              <a:t>106</a:t>
            </a:r>
            <a:endParaRPr lang="en-US" sz="2800">
              <a:solidFill>
                <a:srgbClr val="003399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130478"/>
      </p:ext>
    </p:extLst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5" name="Picture 3" descr="kcl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8088" y="3048000"/>
            <a:ext cx="17129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16" name="Picture 4" descr="bvjame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048000"/>
            <a:ext cx="1371600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17" name="Picture 5" descr="Temple_Small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62400" y="0"/>
            <a:ext cx="5181600" cy="3390900"/>
          </a:xfrm>
        </p:spPr>
      </p:pic>
      <p:sp>
        <p:nvSpPr>
          <p:cNvPr id="243718" name="Text Box 6"/>
          <p:cNvSpPr txBox="1">
            <a:spLocks noChangeArrowheads="1"/>
          </p:cNvSpPr>
          <p:nvPr/>
        </p:nvSpPr>
        <p:spPr bwMode="auto">
          <a:xfrm>
            <a:off x="5029200" y="1987550"/>
            <a:ext cx="31854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ＭＳ Ｐゴシック" pitchFamily="-112" charset="-128"/>
              </a:rPr>
              <a:t>所罗巴伯</a:t>
            </a:r>
            <a:r>
              <a:rPr lang="en-US" altLang="zh-CN" sz="3600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ＭＳ Ｐゴシック" pitchFamily="-112" charset="-128"/>
              </a:rPr>
              <a:t>/</a:t>
            </a:r>
            <a:r>
              <a:rPr lang="zh-CN" altLang="en-US" sz="3600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ＭＳ Ｐゴシック" pitchFamily="-112" charset="-128"/>
              </a:rPr>
              <a:t>希律</a:t>
            </a:r>
            <a:endParaRPr lang="en-US" sz="3600" dirty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ＭＳ Ｐゴシック" pitchFamily="-112" charset="-128"/>
            </a:endParaRPr>
          </a:p>
        </p:txBody>
      </p:sp>
      <p:pic>
        <p:nvPicPr>
          <p:cNvPr id="243719" name="Picture 7" descr="ezek_templ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screen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91000" y="3363913"/>
            <a:ext cx="4953000" cy="3494087"/>
          </a:xfrm>
        </p:spPr>
      </p:pic>
      <p:sp>
        <p:nvSpPr>
          <p:cNvPr id="243720" name="Text Box 8"/>
          <p:cNvSpPr txBox="1">
            <a:spLocks noChangeArrowheads="1"/>
          </p:cNvSpPr>
          <p:nvPr/>
        </p:nvSpPr>
        <p:spPr bwMode="auto">
          <a:xfrm>
            <a:off x="5791200" y="5759450"/>
            <a:ext cx="15696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ＭＳ Ｐゴシック" pitchFamily="-112" charset="-128"/>
              </a:rPr>
              <a:t>千禧年</a:t>
            </a:r>
            <a:endParaRPr lang="en-US" sz="3600" dirty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ＭＳ Ｐゴシック" pitchFamily="-112" charset="-128"/>
            </a:endParaRPr>
          </a:p>
        </p:txBody>
      </p:sp>
      <p:pic>
        <p:nvPicPr>
          <p:cNvPr id="243721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screen">
            <a:lum bright="18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419600" cy="3194050"/>
          </a:xfrm>
        </p:spPr>
      </p:pic>
      <p:sp>
        <p:nvSpPr>
          <p:cNvPr id="243722" name="Text Box 10"/>
          <p:cNvSpPr txBox="1">
            <a:spLocks noChangeArrowheads="1"/>
          </p:cNvSpPr>
          <p:nvPr/>
        </p:nvSpPr>
        <p:spPr bwMode="auto">
          <a:xfrm>
            <a:off x="1295400" y="1981200"/>
            <a:ext cx="15696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ＭＳ Ｐゴシック" pitchFamily="-112" charset="-128"/>
              </a:rPr>
              <a:t>所罗门</a:t>
            </a:r>
            <a:endParaRPr lang="en-US" sz="3600" dirty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ＭＳ Ｐゴシック" pitchFamily="-112" charset="-128"/>
            </a:endParaRPr>
          </a:p>
        </p:txBody>
      </p:sp>
      <p:pic>
        <p:nvPicPr>
          <p:cNvPr id="243723" name="Picture 11" descr="may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800600"/>
            <a:ext cx="16462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24" name="Picture 12" descr="dannygo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4675188"/>
            <a:ext cx="1646238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25" name="Picture 13" descr="griffith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013" y="5181600"/>
            <a:ext cx="131762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26" name="Text Box 14"/>
          <p:cNvSpPr txBox="1">
            <a:spLocks noChangeArrowheads="1"/>
          </p:cNvSpPr>
          <p:nvPr/>
        </p:nvSpPr>
        <p:spPr bwMode="auto">
          <a:xfrm rot="-10800000">
            <a:off x="1066800" y="5911850"/>
            <a:ext cx="1657350" cy="64135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教会</a:t>
            </a:r>
            <a:endParaRPr 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43727" name="Rectangle 15"/>
          <p:cNvSpPr>
            <a:spLocks noGrp="1" noChangeArrowheads="1"/>
          </p:cNvSpPr>
          <p:nvPr>
            <p:ph type="title" sz="quarter"/>
          </p:nvPr>
        </p:nvSpPr>
        <p:spPr>
          <a:xfrm>
            <a:off x="0" y="381000"/>
            <a:ext cx="9144000" cy="1447800"/>
          </a:xfrm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 sz="5400" b="1" i="0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rPr>
              <a:t>那一间圣殿是属于以西结的？</a:t>
            </a:r>
            <a:endParaRPr lang="en-US" sz="6600" b="1" i="0" dirty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新細明體" charset="0"/>
            </a:endParaRPr>
          </a:p>
        </p:txBody>
      </p:sp>
      <p:sp>
        <p:nvSpPr>
          <p:cNvPr id="147470" name="Text Box 16"/>
          <p:cNvSpPr txBox="1">
            <a:spLocks noChangeArrowheads="1"/>
          </p:cNvSpPr>
          <p:nvPr/>
        </p:nvSpPr>
        <p:spPr bwMode="auto">
          <a:xfrm>
            <a:off x="8456613" y="0"/>
            <a:ext cx="69215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133</a:t>
            </a:r>
            <a:endParaRPr lang="en-US" b="1">
              <a:solidFill>
                <a:schemeClr val="tx2"/>
              </a:solidFill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438400" y="2514600"/>
            <a:ext cx="2971800" cy="2743200"/>
            <a:chOff x="1536" y="1584"/>
            <a:chExt cx="1872" cy="1728"/>
          </a:xfrm>
        </p:grpSpPr>
        <p:sp>
          <p:nvSpPr>
            <p:cNvPr id="147474" name="AutoShape 17"/>
            <p:cNvSpPr>
              <a:spLocks noChangeArrowheads="1"/>
            </p:cNvSpPr>
            <p:nvPr/>
          </p:nvSpPr>
          <p:spPr bwMode="auto">
            <a:xfrm flipH="1" flipV="1">
              <a:off x="1536" y="1584"/>
              <a:ext cx="1872" cy="1728"/>
            </a:xfrm>
            <a:prstGeom prst="rtTriangle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00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243731" name="Text Box 19"/>
            <p:cNvSpPr txBox="1">
              <a:spLocks noChangeArrowheads="1"/>
            </p:cNvSpPr>
            <p:nvPr/>
          </p:nvSpPr>
          <p:spPr bwMode="auto">
            <a:xfrm>
              <a:off x="2434" y="1632"/>
              <a:ext cx="895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3200" b="1" dirty="0">
                  <a:latin typeface="SimHei" panose="02010609060101010101" pitchFamily="49" charset="-122"/>
                  <a:ea typeface="SimHei" panose="02010609060101010101" pitchFamily="49" charset="-122"/>
                  <a:cs typeface="ＭＳ Ｐゴシック" pitchFamily="-112" charset="-128"/>
                </a:rPr>
                <a:t>三个</a:t>
              </a:r>
              <a:endParaRPr lang="en-US" altLang="zh-CN" sz="3200" b="1" dirty="0">
                <a:latin typeface="SimHei" panose="02010609060101010101" pitchFamily="49" charset="-122"/>
                <a:ea typeface="SimHei" panose="02010609060101010101" pitchFamily="49" charset="-122"/>
                <a:cs typeface="ＭＳ Ｐゴシック" pitchFamily="-112" charset="-128"/>
              </a:endParaRPr>
            </a:p>
            <a:p>
              <a:pPr algn="ctr">
                <a:defRPr/>
              </a:pPr>
              <a:r>
                <a:rPr lang="zh-CN" altLang="en-US" sz="3200" b="1" dirty="0">
                  <a:latin typeface="SimHei" panose="02010609060101010101" pitchFamily="49" charset="-122"/>
                  <a:ea typeface="SimHei" panose="02010609060101010101" pitchFamily="49" charset="-122"/>
                  <a:cs typeface="ＭＳ Ｐゴシック" pitchFamily="-112" charset="-128"/>
                </a:rPr>
                <a:t>直接的</a:t>
              </a:r>
              <a:endParaRPr lang="en-US" altLang="zh-CN" sz="3200" b="1" dirty="0">
                <a:latin typeface="SimHei" panose="02010609060101010101" pitchFamily="49" charset="-122"/>
                <a:ea typeface="SimHei" panose="02010609060101010101" pitchFamily="49" charset="-122"/>
                <a:cs typeface="ＭＳ Ｐゴシック" pitchFamily="-112" charset="-128"/>
              </a:endParaRPr>
            </a:p>
            <a:p>
              <a:pPr algn="ctr">
                <a:defRPr/>
              </a:pPr>
              <a:r>
                <a:rPr lang="zh-CN" altLang="en-US" sz="3200" b="1" dirty="0">
                  <a:latin typeface="SimHei" panose="02010609060101010101" pitchFamily="49" charset="-122"/>
                  <a:ea typeface="SimHei" panose="02010609060101010101" pitchFamily="49" charset="-122"/>
                  <a:cs typeface="ＭＳ Ｐゴシック" pitchFamily="-112" charset="-128"/>
                </a:rPr>
                <a:t>看法</a:t>
              </a:r>
              <a:endParaRPr lang="en-US" sz="3200" b="1" dirty="0">
                <a:latin typeface="SimHei" panose="02010609060101010101" pitchFamily="49" charset="-122"/>
                <a:ea typeface="SimHei" panose="02010609060101010101" pitchFamily="49" charset="-122"/>
                <a:cs typeface="ＭＳ Ｐゴシック" pitchFamily="-112" charset="-128"/>
              </a:endParaRPr>
            </a:p>
          </p:txBody>
        </p:sp>
      </p:grpSp>
      <p:sp>
        <p:nvSpPr>
          <p:cNvPr id="243734" name="Text Box 22"/>
          <p:cNvSpPr txBox="1">
            <a:spLocks noChangeArrowheads="1"/>
          </p:cNvSpPr>
          <p:nvPr/>
        </p:nvSpPr>
        <p:spPr bwMode="auto">
          <a:xfrm rot="-10800000">
            <a:off x="5791200" y="3048000"/>
            <a:ext cx="3352800" cy="701675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3600" b="1" dirty="0">
                <a:latin typeface="SimHei" panose="02010609060101010101" pitchFamily="49" charset="-122"/>
                <a:ea typeface="SimHei" panose="02010609060101010101" pitchFamily="49" charset="-122"/>
              </a:rPr>
              <a:t>有条件的</a:t>
            </a:r>
            <a:endParaRPr 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43714" name="Picture 2" descr="choo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1219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8" grpId="0" autoUpdateAnimBg="0"/>
      <p:bldP spid="243720" grpId="0" autoUpdateAnimBg="0"/>
      <p:bldP spid="243722" grpId="0" autoUpdateAnimBg="0"/>
      <p:bldP spid="243726" grpId="0" animBg="1" autoUpdateAnimBg="0"/>
      <p:bldP spid="243734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217" name="Picture 1" descr="Bible Open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9525"/>
            <a:ext cx="918051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838200"/>
          </a:xfrm>
          <a:solidFill>
            <a:srgbClr val="000000"/>
          </a:solidFill>
        </p:spPr>
        <p:txBody>
          <a:bodyPr anchor="ctr"/>
          <a:lstStyle/>
          <a:p>
            <a:pPr algn="ctr" eaLnBrk="1" hangingPunct="1"/>
            <a:r>
              <a:rPr lang="zh-TW" altLang="en-US" b="1">
                <a:solidFill>
                  <a:srgbClr val="FFFFFF"/>
                </a:solidFill>
                <a:latin typeface="Arial" charset="0"/>
                <a:ea typeface="新細明體" charset="0"/>
              </a:rPr>
              <a:t>第</a:t>
            </a:r>
            <a:r>
              <a:rPr lang="en-US" altLang="zh-TW" b="1">
                <a:solidFill>
                  <a:srgbClr val="FFFFFF"/>
                </a:solidFill>
                <a:latin typeface="Arial" charset="0"/>
                <a:ea typeface="新細明體" charset="0"/>
              </a:rPr>
              <a:t>40-48</a:t>
            </a:r>
            <a:r>
              <a:rPr lang="zh-TW" altLang="en-US" b="1">
                <a:solidFill>
                  <a:srgbClr val="FFFFFF"/>
                </a:solidFill>
                <a:latin typeface="Arial" charset="0"/>
                <a:ea typeface="新細明體" charset="0"/>
              </a:rPr>
              <a:t>章的诠释</a:t>
            </a:r>
            <a:endParaRPr lang="en-US" b="1">
              <a:solidFill>
                <a:srgbClr val="FFFFFF"/>
              </a:solidFill>
              <a:latin typeface="Arial" charset="0"/>
              <a:ea typeface="新細明體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899592" y="1772816"/>
            <a:ext cx="7990656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r>
              <a:rPr lang="zh-TW" altLang="en-US" sz="3600" dirty="0">
                <a:solidFill>
                  <a:srgbClr val="000000"/>
                </a:solidFill>
                <a:effectLst>
                  <a:glow rad="330200">
                    <a:srgbClr val="FFFFFF">
                      <a:alpha val="75000"/>
                    </a:srgbClr>
                  </a:glow>
                </a:effectLst>
              </a:rPr>
              <a:t>字义</a:t>
            </a:r>
            <a:r>
              <a:rPr lang="en-US" altLang="zh-TW" sz="3600" dirty="0">
                <a:solidFill>
                  <a:srgbClr val="000000"/>
                </a:solidFill>
                <a:effectLst>
                  <a:glow rad="330200">
                    <a:srgbClr val="FFFFFF">
                      <a:alpha val="75000"/>
                    </a:srgbClr>
                  </a:glow>
                </a:effectLst>
              </a:rPr>
              <a:t>/</a:t>
            </a:r>
            <a:r>
              <a:rPr lang="zh-TW" altLang="en-US" sz="3600" dirty="0">
                <a:solidFill>
                  <a:srgbClr val="000000"/>
                </a:solidFill>
                <a:effectLst>
                  <a:glow rad="330200">
                    <a:srgbClr val="FFFFFF">
                      <a:alpha val="75000"/>
                    </a:srgbClr>
                  </a:glow>
                </a:effectLst>
              </a:rPr>
              <a:t>历史性</a:t>
            </a:r>
            <a:r>
              <a:rPr lang="en-US" altLang="zh-TW" sz="3600" dirty="0">
                <a:solidFill>
                  <a:srgbClr val="000000"/>
                </a:solidFill>
                <a:effectLst>
                  <a:glow rad="330200">
                    <a:srgbClr val="FFFFFF">
                      <a:alpha val="75000"/>
                    </a:srgbClr>
                  </a:glow>
                </a:effectLst>
              </a:rPr>
              <a:t>: </a:t>
            </a:r>
            <a:r>
              <a:rPr lang="zh-TW" altLang="en-US" sz="3600" dirty="0">
                <a:solidFill>
                  <a:srgbClr val="000000"/>
                </a:solidFill>
                <a:effectLst>
                  <a:glow rad="330200">
                    <a:srgbClr val="FFFFFF">
                      <a:alpha val="75000"/>
                    </a:srgbClr>
                  </a:glow>
                </a:effectLst>
              </a:rPr>
              <a:t>第一个圣殿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r>
              <a:rPr lang="zh-TW" altLang="en-US" sz="3600" dirty="0">
                <a:solidFill>
                  <a:srgbClr val="000000"/>
                </a:solidFill>
                <a:effectLst>
                  <a:glow rad="330200">
                    <a:srgbClr val="FFFFFF">
                      <a:alpha val="75000"/>
                    </a:srgbClr>
                  </a:glow>
                </a:effectLst>
              </a:rPr>
              <a:t>字义</a:t>
            </a:r>
            <a:r>
              <a:rPr lang="en-US" altLang="zh-TW" sz="3600" dirty="0">
                <a:solidFill>
                  <a:srgbClr val="000000"/>
                </a:solidFill>
                <a:effectLst>
                  <a:glow rad="330200">
                    <a:srgbClr val="FFFFFF">
                      <a:alpha val="75000"/>
                    </a:srgbClr>
                  </a:glow>
                </a:effectLst>
              </a:rPr>
              <a:t>/</a:t>
            </a:r>
            <a:r>
              <a:rPr lang="zh-TW" altLang="en-US" sz="3600" dirty="0">
                <a:solidFill>
                  <a:srgbClr val="000000"/>
                </a:solidFill>
                <a:effectLst>
                  <a:glow rad="330200">
                    <a:srgbClr val="FFFFFF">
                      <a:alpha val="75000"/>
                    </a:srgbClr>
                  </a:glow>
                </a:effectLst>
              </a:rPr>
              <a:t>历史性</a:t>
            </a:r>
            <a:r>
              <a:rPr lang="en-US" altLang="zh-TW" sz="3600" dirty="0">
                <a:solidFill>
                  <a:srgbClr val="000000"/>
                </a:solidFill>
                <a:effectLst>
                  <a:glow rad="330200">
                    <a:srgbClr val="FFFFFF">
                      <a:alpha val="75000"/>
                    </a:srgbClr>
                  </a:glow>
                </a:effectLst>
              </a:rPr>
              <a:t>: </a:t>
            </a:r>
            <a:r>
              <a:rPr lang="zh-TW" altLang="en-US" sz="3600" dirty="0">
                <a:solidFill>
                  <a:srgbClr val="000000"/>
                </a:solidFill>
                <a:effectLst>
                  <a:glow rad="330200">
                    <a:srgbClr val="FFFFFF">
                      <a:alpha val="75000"/>
                    </a:srgbClr>
                  </a:glow>
                </a:effectLst>
              </a:rPr>
              <a:t>所罗巴伯的殿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r>
              <a:rPr lang="zh-TW" altLang="en-US" sz="3600" dirty="0">
                <a:solidFill>
                  <a:srgbClr val="000000"/>
                </a:solidFill>
                <a:effectLst>
                  <a:glow rad="330200">
                    <a:srgbClr val="FFFFFF">
                      <a:alpha val="75000"/>
                    </a:srgbClr>
                  </a:glow>
                </a:effectLst>
              </a:rPr>
              <a:t>字义</a:t>
            </a:r>
            <a:r>
              <a:rPr lang="en-US" altLang="zh-TW" sz="3600" dirty="0">
                <a:solidFill>
                  <a:srgbClr val="000000"/>
                </a:solidFill>
                <a:effectLst>
                  <a:glow rad="330200">
                    <a:srgbClr val="FFFFFF">
                      <a:alpha val="75000"/>
                    </a:srgbClr>
                  </a:glow>
                </a:effectLst>
              </a:rPr>
              <a:t>/</a:t>
            </a:r>
            <a:r>
              <a:rPr lang="zh-TW" altLang="en-US" sz="3600" dirty="0">
                <a:solidFill>
                  <a:srgbClr val="000000"/>
                </a:solidFill>
                <a:effectLst>
                  <a:glow rad="330200">
                    <a:srgbClr val="FFFFFF">
                      <a:alpha val="75000"/>
                    </a:srgbClr>
                  </a:glow>
                </a:effectLst>
              </a:rPr>
              <a:t>历史性</a:t>
            </a:r>
            <a:r>
              <a:rPr lang="en-US" altLang="zh-TW" sz="3600" dirty="0">
                <a:solidFill>
                  <a:srgbClr val="000000"/>
                </a:solidFill>
                <a:effectLst>
                  <a:glow rad="330200">
                    <a:srgbClr val="FFFFFF">
                      <a:alpha val="75000"/>
                    </a:srgbClr>
                  </a:glow>
                </a:effectLst>
              </a:rPr>
              <a:t>: </a:t>
            </a:r>
            <a:r>
              <a:rPr lang="zh-TW" altLang="en-US" sz="3600" dirty="0">
                <a:solidFill>
                  <a:srgbClr val="000000"/>
                </a:solidFill>
                <a:effectLst>
                  <a:glow rad="330200">
                    <a:srgbClr val="FFFFFF">
                      <a:alpha val="75000"/>
                    </a:srgbClr>
                  </a:glow>
                </a:effectLst>
              </a:rPr>
              <a:t>希律的殿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r>
              <a:rPr lang="zh-TW" altLang="en-US" sz="3600" dirty="0">
                <a:solidFill>
                  <a:srgbClr val="000000"/>
                </a:solidFill>
                <a:effectLst>
                  <a:glow rad="330200">
                    <a:srgbClr val="FFFFFF">
                      <a:alpha val="75000"/>
                    </a:srgbClr>
                  </a:glow>
                </a:effectLst>
              </a:rPr>
              <a:t>象征性</a:t>
            </a:r>
            <a:r>
              <a:rPr lang="en-US" altLang="zh-TW" sz="3600" dirty="0">
                <a:solidFill>
                  <a:srgbClr val="000000"/>
                </a:solidFill>
                <a:effectLst>
                  <a:glow rad="330200">
                    <a:srgbClr val="FFFFFF">
                      <a:alpha val="75000"/>
                    </a:srgbClr>
                  </a:glow>
                </a:effectLst>
              </a:rPr>
              <a:t>/</a:t>
            </a:r>
            <a:r>
              <a:rPr lang="zh-TW" altLang="en-US" sz="3600" dirty="0">
                <a:solidFill>
                  <a:srgbClr val="000000"/>
                </a:solidFill>
                <a:effectLst>
                  <a:glow rad="330200">
                    <a:srgbClr val="FFFFFF">
                      <a:alpha val="75000"/>
                    </a:srgbClr>
                  </a:glow>
                </a:effectLst>
              </a:rPr>
              <a:t>现在</a:t>
            </a:r>
            <a:r>
              <a:rPr lang="en-US" altLang="zh-TW" sz="3600" dirty="0">
                <a:solidFill>
                  <a:srgbClr val="000000"/>
                </a:solidFill>
                <a:effectLst>
                  <a:glow rad="330200">
                    <a:srgbClr val="FFFFFF">
                      <a:alpha val="75000"/>
                    </a:srgbClr>
                  </a:glow>
                </a:effectLst>
              </a:rPr>
              <a:t>: </a:t>
            </a:r>
            <a:r>
              <a:rPr lang="zh-TW" altLang="en-US" sz="3600" dirty="0">
                <a:solidFill>
                  <a:srgbClr val="000000"/>
                </a:solidFill>
                <a:effectLst>
                  <a:glow rad="330200">
                    <a:srgbClr val="FFFFFF">
                      <a:alpha val="75000"/>
                    </a:srgbClr>
                  </a:glow>
                </a:effectLst>
              </a:rPr>
              <a:t>教会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r>
              <a:rPr lang="zh-TW" altLang="en-US" sz="3600" dirty="0">
                <a:solidFill>
                  <a:srgbClr val="000000"/>
                </a:solidFill>
                <a:effectLst>
                  <a:glow rad="330200">
                    <a:srgbClr val="FFFFFF">
                      <a:alpha val="75000"/>
                    </a:srgbClr>
                  </a:glow>
                </a:effectLst>
              </a:rPr>
              <a:t>预言</a:t>
            </a:r>
            <a:r>
              <a:rPr lang="en-US" altLang="zh-TW" sz="3600" dirty="0">
                <a:solidFill>
                  <a:srgbClr val="000000"/>
                </a:solidFill>
                <a:effectLst>
                  <a:glow rad="330200">
                    <a:srgbClr val="FFFFFF">
                      <a:alpha val="75000"/>
                    </a:srgbClr>
                  </a:glow>
                </a:effectLst>
              </a:rPr>
              <a:t>/</a:t>
            </a:r>
            <a:r>
              <a:rPr lang="zh-TW" altLang="en-US" sz="3600" dirty="0">
                <a:solidFill>
                  <a:srgbClr val="000000"/>
                </a:solidFill>
                <a:effectLst>
                  <a:glow rad="330200">
                    <a:srgbClr val="FFFFFF">
                      <a:alpha val="75000"/>
                    </a:srgbClr>
                  </a:glow>
                </a:effectLst>
              </a:rPr>
              <a:t>现在</a:t>
            </a:r>
            <a:r>
              <a:rPr lang="en-US" altLang="zh-TW" sz="3600" dirty="0">
                <a:solidFill>
                  <a:srgbClr val="000000"/>
                </a:solidFill>
                <a:effectLst>
                  <a:glow rad="330200">
                    <a:srgbClr val="FFFFFF">
                      <a:alpha val="75000"/>
                    </a:srgbClr>
                  </a:glow>
                </a:effectLst>
              </a:rPr>
              <a:t>: </a:t>
            </a:r>
            <a:r>
              <a:rPr lang="zh-TW" altLang="en-US" sz="3600" dirty="0">
                <a:solidFill>
                  <a:srgbClr val="000000"/>
                </a:solidFill>
                <a:effectLst>
                  <a:glow rad="330200">
                    <a:srgbClr val="FFFFFF">
                      <a:alpha val="75000"/>
                    </a:srgbClr>
                  </a:glow>
                </a:effectLst>
              </a:rPr>
              <a:t>理想的圣殿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r>
              <a:rPr lang="zh-TW" altLang="en-US" sz="3600" dirty="0">
                <a:solidFill>
                  <a:srgbClr val="000000"/>
                </a:solidFill>
                <a:effectLst>
                  <a:glow rad="330200">
                    <a:srgbClr val="FFFFFF">
                      <a:alpha val="75000"/>
                    </a:srgbClr>
                  </a:glow>
                </a:effectLst>
              </a:rPr>
              <a:t>字义</a:t>
            </a:r>
            <a:r>
              <a:rPr lang="en-US" altLang="zh-TW" sz="3600" dirty="0">
                <a:solidFill>
                  <a:srgbClr val="000000"/>
                </a:solidFill>
                <a:effectLst>
                  <a:glow rad="330200">
                    <a:srgbClr val="FFFFFF">
                      <a:alpha val="75000"/>
                    </a:srgbClr>
                  </a:glow>
                </a:effectLst>
              </a:rPr>
              <a:t>/</a:t>
            </a:r>
            <a:r>
              <a:rPr lang="zh-TW" altLang="en-US" sz="3600" dirty="0">
                <a:solidFill>
                  <a:srgbClr val="000000"/>
                </a:solidFill>
                <a:effectLst>
                  <a:glow rad="330200">
                    <a:srgbClr val="FFFFFF">
                      <a:alpha val="75000"/>
                    </a:srgbClr>
                  </a:glow>
                </a:effectLst>
              </a:rPr>
              <a:t>未来</a:t>
            </a:r>
            <a:r>
              <a:rPr lang="en-US" altLang="zh-TW" sz="3600" dirty="0">
                <a:solidFill>
                  <a:srgbClr val="000000"/>
                </a:solidFill>
                <a:effectLst>
                  <a:glow rad="330200">
                    <a:srgbClr val="FFFFFF">
                      <a:alpha val="75000"/>
                    </a:srgbClr>
                  </a:glow>
                </a:effectLst>
              </a:rPr>
              <a:t>: </a:t>
            </a:r>
            <a:r>
              <a:rPr lang="zh-TW" altLang="en-US" sz="3600" dirty="0">
                <a:solidFill>
                  <a:srgbClr val="000000"/>
                </a:solidFill>
                <a:effectLst>
                  <a:glow rad="330200">
                    <a:srgbClr val="FFFFFF">
                      <a:alpha val="75000"/>
                    </a:srgbClr>
                  </a:glow>
                </a:effectLst>
              </a:rPr>
              <a:t>千禧年的圣殿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r>
              <a:rPr lang="zh-TW" altLang="en-US" sz="3600" dirty="0">
                <a:solidFill>
                  <a:srgbClr val="000000"/>
                </a:solidFill>
                <a:effectLst>
                  <a:glow rad="330200">
                    <a:srgbClr val="FFFFFF">
                      <a:alpha val="75000"/>
                    </a:srgbClr>
                  </a:glow>
                </a:effectLst>
              </a:rPr>
              <a:t>字义</a:t>
            </a:r>
            <a:r>
              <a:rPr lang="en-US" altLang="zh-TW" sz="3600" dirty="0">
                <a:solidFill>
                  <a:srgbClr val="000000"/>
                </a:solidFill>
                <a:effectLst>
                  <a:glow rad="330200">
                    <a:srgbClr val="FFFFFF">
                      <a:alpha val="75000"/>
                    </a:srgbClr>
                  </a:glow>
                </a:effectLst>
              </a:rPr>
              <a:t>/</a:t>
            </a:r>
            <a:r>
              <a:rPr lang="zh-TW" altLang="en-US" sz="3600" dirty="0">
                <a:solidFill>
                  <a:srgbClr val="000000"/>
                </a:solidFill>
                <a:effectLst>
                  <a:glow rad="330200">
                    <a:srgbClr val="FFFFFF">
                      <a:alpha val="75000"/>
                    </a:srgbClr>
                  </a:glow>
                </a:effectLst>
              </a:rPr>
              <a:t>永恒性</a:t>
            </a:r>
            <a:r>
              <a:rPr lang="en-US" altLang="zh-TW" sz="3600" dirty="0">
                <a:solidFill>
                  <a:srgbClr val="000000"/>
                </a:solidFill>
                <a:effectLst>
                  <a:glow rad="330200">
                    <a:srgbClr val="FFFFFF">
                      <a:alpha val="75000"/>
                    </a:srgbClr>
                  </a:glow>
                </a:effectLst>
              </a:rPr>
              <a:t>: </a:t>
            </a:r>
            <a:r>
              <a:rPr lang="zh-TW" altLang="en-US" sz="3600" dirty="0">
                <a:solidFill>
                  <a:srgbClr val="000000"/>
                </a:solidFill>
                <a:effectLst>
                  <a:glow rad="330200">
                    <a:srgbClr val="FFFFFF">
                      <a:alpha val="75000"/>
                    </a:srgbClr>
                  </a:glow>
                </a:effectLst>
              </a:rPr>
              <a:t>神的国</a:t>
            </a:r>
          </a:p>
        </p:txBody>
      </p:sp>
    </p:spTree>
    <p:extLst>
      <p:ext uri="{BB962C8B-B14F-4D97-AF65-F5344CB8AC3E}">
        <p14:creationId xmlns:p14="http://schemas.microsoft.com/office/powerpoint/2010/main" val="420903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3" name="Picture 1028" descr="exterior_temple"/>
          <p:cNvPicPr>
            <a:picLocks noChangeAspect="1" noChangeArrowheads="1"/>
          </p:cNvPicPr>
          <p:nvPr/>
        </p:nvPicPr>
        <p:blipFill>
          <a:blip r:embed="rId2" cstate="screen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6600" y="990600"/>
            <a:ext cx="4597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7620000" cy="609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bg1"/>
                </a:solidFill>
                <a:latin typeface="Times New Roman" charset="0"/>
                <a:cs typeface="新細明體" charset="0"/>
              </a:rPr>
              <a:t>Problems Either Way!</a:t>
            </a:r>
            <a:endParaRPr lang="en-US">
              <a:latin typeface="Times New Roman" charset="0"/>
              <a:cs typeface="新細明體" charset="0"/>
            </a:endParaRPr>
          </a:p>
        </p:txBody>
      </p:sp>
      <p:pic>
        <p:nvPicPr>
          <p:cNvPr id="151555" name="Picture 4" descr="Cross-4"/>
          <p:cNvPicPr>
            <a:picLocks noChangeAspect="1" noChangeArrowheads="1"/>
          </p:cNvPicPr>
          <p:nvPr/>
        </p:nvPicPr>
        <p:blipFill>
          <a:blip r:embed="rId3" cstate="screen">
            <a:lum brigh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4191000"/>
            <a:ext cx="2927350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6" name="Picture 5" descr="templesacrifices"/>
          <p:cNvPicPr>
            <a:picLocks noChangeAspect="1" noChangeArrowheads="1"/>
          </p:cNvPicPr>
          <p:nvPr/>
        </p:nvPicPr>
        <p:blipFill>
          <a:blip r:embed="rId4" cstate="screen">
            <a:lum brigh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572000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8694" name="Text Box 6"/>
          <p:cNvSpPr txBox="1">
            <a:spLocks noChangeArrowheads="1"/>
          </p:cNvSpPr>
          <p:nvPr/>
        </p:nvSpPr>
        <p:spPr bwMode="auto">
          <a:xfrm>
            <a:off x="152400" y="3048000"/>
            <a:ext cx="4038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b="1" u="sng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ＭＳ Ｐゴシック" pitchFamily="-112" charset="-128"/>
              </a:rPr>
              <a:t>千禧年前轮</a:t>
            </a:r>
            <a:r>
              <a:rPr lang="zh-CN" altLang="en-US" sz="36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ＭＳ Ｐゴシック" pitchFamily="-112" charset="-128"/>
              </a:rPr>
              <a:t>：</a:t>
            </a:r>
            <a:br>
              <a:rPr lang="en-US" sz="36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ＭＳ Ｐゴシック" pitchFamily="-112" charset="-128"/>
              </a:rPr>
            </a:br>
            <a:r>
              <a:rPr lang="zh-CN" altLang="en-US" sz="36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ＭＳ Ｐゴシック" pitchFamily="-112" charset="-128"/>
              </a:rPr>
              <a:t>因基督受死</a:t>
            </a:r>
            <a:endParaRPr lang="en-US" altLang="zh-CN" sz="3600" b="1" dirty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ＭＳ Ｐゴシック" pitchFamily="-112" charset="-128"/>
            </a:endParaRPr>
          </a:p>
          <a:p>
            <a:pPr>
              <a:defRPr/>
            </a:pPr>
            <a:r>
              <a:rPr lang="zh-CN" altLang="en-US" sz="36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ＭＳ Ｐゴシック" pitchFamily="-112" charset="-128"/>
              </a:rPr>
              <a:t>为罪而献祭</a:t>
            </a:r>
            <a:br>
              <a:rPr lang="en-US" sz="36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ＭＳ Ｐゴシック" pitchFamily="-112" charset="-128"/>
              </a:rPr>
            </a:br>
            <a:r>
              <a:rPr lang="en-US" sz="36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ＭＳ Ｐゴシック" pitchFamily="-112" charset="-128"/>
              </a:rPr>
              <a:t>(40:39)</a:t>
            </a:r>
          </a:p>
        </p:txBody>
      </p:sp>
      <p:sp>
        <p:nvSpPr>
          <p:cNvPr id="498695" name="Text Box 7"/>
          <p:cNvSpPr txBox="1">
            <a:spLocks noChangeArrowheads="1"/>
          </p:cNvSpPr>
          <p:nvPr/>
        </p:nvSpPr>
        <p:spPr bwMode="auto">
          <a:xfrm>
            <a:off x="4813984" y="3241416"/>
            <a:ext cx="3886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FFFFFF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b="1" u="sng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ＭＳ Ｐゴシック" pitchFamily="-112" charset="-128"/>
              </a:rPr>
              <a:t>千禧年前轮</a:t>
            </a:r>
            <a:r>
              <a:rPr lang="zh-CN" altLang="en-US" sz="3600" b="1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ＭＳ Ｐゴシック" pitchFamily="-112" charset="-128"/>
              </a:rPr>
              <a:t>：</a:t>
            </a:r>
            <a:br>
              <a:rPr lang="en-US" sz="3600" b="1" dirty="0">
                <a:solidFill>
                  <a:schemeClr val="bg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zh-CN" altLang="en-US" sz="3600" b="1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ＭＳ Ｐゴシック" pitchFamily="-112" charset="-128"/>
              </a:rPr>
              <a:t>放弃一般为以西结书</a:t>
            </a:r>
            <a:r>
              <a:rPr lang="en-US" sz="3600" b="1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ＭＳ Ｐゴシック" pitchFamily="-112" charset="-128"/>
              </a:rPr>
              <a:t> 40-48</a:t>
            </a:r>
            <a:r>
              <a:rPr lang="zh-CN" altLang="en-US" sz="3600" b="1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ＭＳ Ｐゴシック" pitchFamily="-112" charset="-128"/>
              </a:rPr>
              <a:t>的解经。</a:t>
            </a:r>
            <a:endParaRPr lang="en-US" sz="3600" b="1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  <a:cs typeface="ＭＳ Ｐゴシック" pitchFamily="-112" charset="-128"/>
            </a:endParaRPr>
          </a:p>
        </p:txBody>
      </p:sp>
      <p:sp>
        <p:nvSpPr>
          <p:cNvPr id="151559" name="Text Box 9"/>
          <p:cNvSpPr txBox="1">
            <a:spLocks noChangeArrowheads="1"/>
          </p:cNvSpPr>
          <p:nvPr/>
        </p:nvSpPr>
        <p:spPr bwMode="auto">
          <a:xfrm>
            <a:off x="8382000" y="76200"/>
            <a:ext cx="69215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138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151560" name="Rectangle 10"/>
          <p:cNvSpPr>
            <a:spLocks noChangeArrowheads="1"/>
          </p:cNvSpPr>
          <p:nvPr/>
        </p:nvSpPr>
        <p:spPr bwMode="auto">
          <a:xfrm>
            <a:off x="0" y="228600"/>
            <a:ext cx="7620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algn="r" eaLnBrk="1" hangingPunct="1"/>
            <a:r>
              <a:rPr lang="zh-CN" altLang="en-US" sz="4000" b="1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rPr>
              <a:t>任何一个看法都有疑问</a:t>
            </a:r>
            <a:endParaRPr lang="en-US" sz="4400" dirty="0">
              <a:solidFill>
                <a:schemeClr val="tx2"/>
              </a:solidFill>
              <a:latin typeface="SimHei" panose="02010609060101010101" pitchFamily="49" charset="-122"/>
              <a:ea typeface="SimHei" panose="02010609060101010101" pitchFamily="49" charset="-122"/>
              <a:cs typeface="新細明體" charset="0"/>
            </a:endParaRPr>
          </a:p>
        </p:txBody>
      </p:sp>
      <p:sp>
        <p:nvSpPr>
          <p:cNvPr id="151561" name="AutoShape 8"/>
          <p:cNvSpPr>
            <a:spLocks noChangeArrowheads="1"/>
          </p:cNvSpPr>
          <p:nvPr/>
        </p:nvSpPr>
        <p:spPr bwMode="auto">
          <a:xfrm rot="-8073558">
            <a:off x="3314700" y="723900"/>
            <a:ext cx="2514600" cy="2438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085 w 21600"/>
              <a:gd name="T25" fmla="*/ 12343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4" grpId="0"/>
      <p:bldP spid="49869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7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2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bg1"/>
                </a:solidFill>
                <a:latin typeface="Times New Roman" charset="0"/>
                <a:cs typeface="新細明體" charset="0"/>
              </a:rPr>
              <a:t>Why Millennial Sacrifices?</a:t>
            </a:r>
            <a:endParaRPr lang="en-US" sz="4000" b="1">
              <a:latin typeface="Times New Roman" charset="0"/>
              <a:cs typeface="新細明體" charset="0"/>
            </a:endParaRPr>
          </a:p>
        </p:txBody>
      </p:sp>
      <p:pic>
        <p:nvPicPr>
          <p:cNvPr id="152579" name="Picture 4" descr="Cross-4"/>
          <p:cNvPicPr>
            <a:picLocks noChangeAspect="1" noChangeArrowheads="1"/>
          </p:cNvPicPr>
          <p:nvPr/>
        </p:nvPicPr>
        <p:blipFill>
          <a:blip r:embed="rId2" cstate="screen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25" y="762000"/>
            <a:ext cx="193675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0" name="Picture 5" descr="templesacrifices"/>
          <p:cNvPicPr>
            <a:picLocks noChangeAspect="1" noChangeArrowheads="1"/>
          </p:cNvPicPr>
          <p:nvPr/>
        </p:nvPicPr>
        <p:blipFill>
          <a:blip r:embed="rId3" cstate="screen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3024188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9718" name="Text Box 6"/>
          <p:cNvSpPr txBox="1">
            <a:spLocks noChangeArrowheads="1"/>
          </p:cNvSpPr>
          <p:nvPr/>
        </p:nvSpPr>
        <p:spPr bwMode="auto">
          <a:xfrm>
            <a:off x="11723" y="2997200"/>
            <a:ext cx="39528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b="1" u="sng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ＭＳ Ｐゴシック" pitchFamily="-112" charset="-128"/>
              </a:rPr>
              <a:t>十字架之前</a:t>
            </a:r>
            <a:r>
              <a:rPr lang="en-US" sz="36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ＭＳ Ｐゴシック" pitchFamily="-112" charset="-128"/>
              </a:rPr>
              <a:t>: </a:t>
            </a:r>
            <a:br>
              <a:rPr lang="en-US" sz="36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ＭＳ Ｐゴシック" pitchFamily="-112" charset="-128"/>
              </a:rPr>
            </a:br>
            <a:r>
              <a:rPr lang="zh-CN" altLang="en-US" sz="36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ＭＳ Ｐゴシック" pitchFamily="-112" charset="-128"/>
              </a:rPr>
              <a:t>关注基督的死亡</a:t>
            </a:r>
            <a:endParaRPr lang="en-US" sz="3600" b="1" dirty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ＭＳ Ｐゴシック" pitchFamily="-112" charset="-128"/>
            </a:endParaRPr>
          </a:p>
        </p:txBody>
      </p:sp>
      <p:pic>
        <p:nvPicPr>
          <p:cNvPr id="499719" name="Picture 7" descr="templesacrifices"/>
          <p:cNvPicPr>
            <a:picLocks noChangeAspect="1" noChangeArrowheads="1"/>
          </p:cNvPicPr>
          <p:nvPr/>
        </p:nvPicPr>
        <p:blipFill>
          <a:blip r:embed="rId3" cstate="screen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9813" y="762000"/>
            <a:ext cx="3024187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9720" name="Text Box 8"/>
          <p:cNvSpPr txBox="1">
            <a:spLocks noChangeArrowheads="1"/>
          </p:cNvSpPr>
          <p:nvPr/>
        </p:nvSpPr>
        <p:spPr bwMode="auto">
          <a:xfrm>
            <a:off x="5416550" y="3022600"/>
            <a:ext cx="3657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600" b="1" u="sng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ＭＳ Ｐゴシック" pitchFamily="-112" charset="-128"/>
              </a:rPr>
              <a:t>十字架之后</a:t>
            </a:r>
            <a:r>
              <a:rPr lang="en-US" sz="36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ＭＳ Ｐゴシック" pitchFamily="-112" charset="-128"/>
              </a:rPr>
              <a:t>:</a:t>
            </a:r>
            <a:r>
              <a:rPr lang="en-US" sz="3600" b="1" dirty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br>
              <a:rPr lang="en-US" sz="3600" b="1" dirty="0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</a:br>
            <a:r>
              <a:rPr lang="zh-CN" altLang="en-US" sz="36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ＭＳ Ｐゴシック" pitchFamily="-112" charset="-128"/>
              </a:rPr>
              <a:t>回首基督的死亡</a:t>
            </a:r>
            <a:endParaRPr lang="en-US" sz="3600" b="1" dirty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ＭＳ Ｐゴシック" pitchFamily="-112" charset="-128"/>
            </a:endParaRPr>
          </a:p>
        </p:txBody>
      </p:sp>
      <p:sp>
        <p:nvSpPr>
          <p:cNvPr id="499721" name="AutoShape 9"/>
          <p:cNvSpPr>
            <a:spLocks noChangeArrowheads="1"/>
          </p:cNvSpPr>
          <p:nvPr/>
        </p:nvSpPr>
        <p:spPr bwMode="auto">
          <a:xfrm>
            <a:off x="2362200" y="1219200"/>
            <a:ext cx="1447800" cy="914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9722" name="AutoShape 10"/>
          <p:cNvSpPr>
            <a:spLocks noChangeArrowheads="1"/>
          </p:cNvSpPr>
          <p:nvPr/>
        </p:nvSpPr>
        <p:spPr bwMode="auto">
          <a:xfrm rot="10800000">
            <a:off x="5334000" y="1219200"/>
            <a:ext cx="1447800" cy="914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9723" name="Text Box 11"/>
          <p:cNvSpPr txBox="1">
            <a:spLocks noChangeArrowheads="1"/>
          </p:cNvSpPr>
          <p:nvPr/>
        </p:nvSpPr>
        <p:spPr bwMode="auto">
          <a:xfrm>
            <a:off x="228600" y="4800600"/>
            <a:ext cx="8686800" cy="181588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381000" indent="-381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zh-CN" altLang="en-US" sz="2800" b="1" u="sng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神主权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: 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如认罪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(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约一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1:9)</a:t>
            </a:r>
          </a:p>
          <a:p>
            <a:pPr>
              <a:buFontTx/>
              <a:buChar char="•"/>
              <a:defRPr/>
            </a:pPr>
            <a:r>
              <a:rPr lang="zh-CN" altLang="en-US" sz="2800" b="1" u="sng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纪念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: 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如圣餐时回想</a:t>
            </a:r>
            <a:endParaRPr lang="en-US" sz="2800" b="1" dirty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buFontTx/>
              <a:buChar char="•"/>
              <a:defRPr/>
            </a:pPr>
            <a:r>
              <a:rPr lang="zh-CN" altLang="en-US" sz="2800" b="1" u="sng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保罗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在主后</a:t>
            </a:r>
            <a:r>
              <a:rPr lang="en-US" altLang="zh-CN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57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年在圣殿献祭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(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使</a:t>
            </a:r>
            <a:r>
              <a:rPr 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21:26)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却无</a:t>
            </a:r>
            <a:r>
              <a:rPr lang="ja-JP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“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脱轨的问题</a:t>
            </a:r>
            <a:r>
              <a:rPr lang="ja-JP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”</a:t>
            </a:r>
            <a:r>
              <a:rPr lang="zh-CN" altLang="en-US" sz="2800" b="1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sz="2800" b="1" dirty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52587" name="Text Box 12"/>
          <p:cNvSpPr txBox="1">
            <a:spLocks noChangeArrowheads="1"/>
          </p:cNvSpPr>
          <p:nvPr/>
        </p:nvSpPr>
        <p:spPr bwMode="auto">
          <a:xfrm>
            <a:off x="8382000" y="76200"/>
            <a:ext cx="69215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139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152588" name="Rectangle 13"/>
          <p:cNvSpPr>
            <a:spLocks noChangeArrowheads="1"/>
          </p:cNvSpPr>
          <p:nvPr/>
        </p:nvSpPr>
        <p:spPr bwMode="auto">
          <a:xfrm>
            <a:off x="69850" y="86165"/>
            <a:ext cx="7620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algn="r" eaLnBrk="1" hangingPunct="1"/>
            <a:r>
              <a:rPr lang="zh-CN" altLang="en-US" sz="4400" b="1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rPr>
              <a:t>为什么为千禧年而牺牲</a:t>
            </a:r>
            <a:r>
              <a:rPr lang="en-US" sz="4400" b="1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  <a:cs typeface="新細明體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9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9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997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99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99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99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8" grpId="0"/>
      <p:bldP spid="499720" grpId="0"/>
      <p:bldP spid="499721" grpId="0" animBg="1"/>
      <p:bldP spid="499722" grpId="0" animBg="1"/>
      <p:bldP spid="499723" grpId="0" build="p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13982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Black</a:t>
            </a:r>
            <a:endParaRPr lang="en-US">
              <a:latin typeface="Arial" charset="0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20168"/>
      </p:ext>
    </p:extLst>
  </p:cSld>
  <p:clrMapOvr>
    <a:masterClrMapping/>
  </p:clrMapOvr>
  <p:transition spd="slow"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zh-CN" altLang="en-US" sz="4000" dirty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000" dirty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400" dirty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末世论</a:t>
            </a:r>
            <a:r>
              <a:rPr lang="en-US" altLang="zh-CN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 •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600" b="1" dirty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3398642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2" descr="Temple Bow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5" name="Rectangle 3"/>
          <p:cNvSpPr>
            <a:spLocks noGrp="1" noChangeArrowheads="1"/>
          </p:cNvSpPr>
          <p:nvPr>
            <p:ph type="title"/>
          </p:nvPr>
        </p:nvSpPr>
        <p:spPr>
          <a:xfrm>
            <a:off x="4114800" y="260350"/>
            <a:ext cx="5029200" cy="17526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br>
              <a:rPr lang="en-US" altLang="zh-TW" sz="4000">
                <a:ea typeface="新細明體" charset="0"/>
                <a:cs typeface="新細明體" charset="0"/>
              </a:rPr>
            </a:br>
            <a:r>
              <a:rPr lang="zh-CN" altLang="en-US" sz="5400">
                <a:ea typeface="宋体" charset="0"/>
                <a:cs typeface="宋体" charset="0"/>
              </a:rPr>
              <a:t>犹太人维持圣洁在于洗濯盆</a:t>
            </a:r>
            <a:endParaRPr lang="zh-TW" altLang="en-US" sz="5400">
              <a:ea typeface="宋体" charset="0"/>
              <a:cs typeface="宋体" charset="0"/>
            </a:endParaRPr>
          </a:p>
        </p:txBody>
      </p:sp>
      <p:sp>
        <p:nvSpPr>
          <p:cNvPr id="141317" name="Line 5"/>
          <p:cNvSpPr>
            <a:spLocks noChangeShapeType="1"/>
          </p:cNvSpPr>
          <p:nvPr/>
        </p:nvSpPr>
        <p:spPr bwMode="auto">
          <a:xfrm>
            <a:off x="0" y="0"/>
            <a:ext cx="9144000" cy="6858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solidFill>
                <a:srgbClr val="FFFFFF"/>
              </a:solidFill>
              <a:latin typeface="Tahoma" charset="0"/>
              <a:cs typeface="+mn-cs"/>
            </a:endParaRPr>
          </a:p>
        </p:txBody>
      </p:sp>
      <p:sp>
        <p:nvSpPr>
          <p:cNvPr id="141318" name="Line 6"/>
          <p:cNvSpPr>
            <a:spLocks noChangeShapeType="1"/>
          </p:cNvSpPr>
          <p:nvPr/>
        </p:nvSpPr>
        <p:spPr bwMode="auto">
          <a:xfrm rot="5400000">
            <a:off x="1143000" y="-1143000"/>
            <a:ext cx="6858000" cy="9144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solidFill>
                <a:srgbClr val="FFFFFF"/>
              </a:solidFill>
              <a:latin typeface="Tahoma" charset="0"/>
              <a:cs typeface="+mn-cs"/>
            </a:endParaRPr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 rot="-929834">
            <a:off x="-14288" y="2208213"/>
            <a:ext cx="9144001" cy="30416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9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新細明體" charset="0"/>
                <a:cs typeface="新細明體" charset="0"/>
              </a:rPr>
              <a:t>主前</a:t>
            </a:r>
            <a:r>
              <a:rPr lang="en-US" altLang="zh-TW" sz="9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新細明體" charset="0"/>
                <a:cs typeface="新細明體" charset="0"/>
              </a:rPr>
              <a:t>586</a:t>
            </a:r>
            <a:r>
              <a:rPr lang="zh-CN" altLang="en-US" sz="9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新細明體" charset="0"/>
                <a:cs typeface="新細明體" charset="0"/>
              </a:rPr>
              <a:t>年：</a:t>
            </a:r>
            <a:endParaRPr lang="en-US" altLang="zh-CN" sz="9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新細明體" charset="0"/>
              <a:cs typeface="新細明體" charset="0"/>
            </a:endParaRPr>
          </a:p>
          <a:p>
            <a:pPr algn="ctr" eaLnBrk="1" hangingPunct="1">
              <a:defRPr/>
            </a:pPr>
            <a:r>
              <a:rPr lang="zh-TW" altLang="en-US" sz="9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新細明體" charset="0"/>
                <a:cs typeface="新細明體" charset="0"/>
              </a:rPr>
              <a:t>圣殿被毁 </a:t>
            </a:r>
            <a:r>
              <a:rPr lang="en-US" altLang="zh-TW" sz="9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新細明體" charset="0"/>
                <a:cs typeface="新細明體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4476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13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413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413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09" name="Group 2"/>
          <p:cNvGrpSpPr>
            <a:grpSpLocks/>
          </p:cNvGrpSpPr>
          <p:nvPr/>
        </p:nvGrpSpPr>
        <p:grpSpPr bwMode="auto">
          <a:xfrm>
            <a:off x="1273175" y="0"/>
            <a:ext cx="7947025" cy="6858000"/>
            <a:chOff x="0" y="0"/>
            <a:chExt cx="5006" cy="4320"/>
          </a:xfrm>
        </p:grpSpPr>
        <p:pic>
          <p:nvPicPr>
            <p:cNvPr id="94214" name="Picture 3" descr="Antonia over Templ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7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15" name="Picture 4" descr="Antonia over Temple00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0"/>
              <a:ext cx="332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914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3124200" cy="36576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  <a:cs typeface="ＭＳ Ｐゴシック" charset="0"/>
              </a:rPr>
              <a:t>圣殿重建之后，新约圣经记载在逾越节有</a:t>
            </a:r>
            <a:r>
              <a:rPr lang="en-US" sz="3600" dirty="0">
                <a:latin typeface="SimHei" panose="02010609060101010101" pitchFamily="49" charset="-122"/>
                <a:ea typeface="SimHei" panose="02010609060101010101" pitchFamily="49" charset="-122"/>
                <a:cs typeface="ＭＳ Ｐゴシック" charset="0"/>
              </a:rPr>
              <a:t>100,000 </a:t>
            </a: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  <a:cs typeface="ＭＳ Ｐゴシック" charset="0"/>
              </a:rPr>
              <a:t>的犹太人参观圣殿</a:t>
            </a:r>
            <a:endParaRPr lang="en-US" sz="3600" dirty="0">
              <a:latin typeface="SimHei" panose="02010609060101010101" pitchFamily="49" charset="-122"/>
              <a:ea typeface="SimHei" panose="02010609060101010101" pitchFamily="49" charset="-122"/>
              <a:cs typeface="ＭＳ Ｐゴシック" charset="0"/>
            </a:endParaRPr>
          </a:p>
        </p:txBody>
      </p:sp>
      <p:sp>
        <p:nvSpPr>
          <p:cNvPr id="219142" name="Line 6"/>
          <p:cNvSpPr>
            <a:spLocks noChangeShapeType="1"/>
          </p:cNvSpPr>
          <p:nvPr/>
        </p:nvSpPr>
        <p:spPr bwMode="auto">
          <a:xfrm>
            <a:off x="0" y="-64256"/>
            <a:ext cx="9144000" cy="6858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43" name="Line 7"/>
          <p:cNvSpPr>
            <a:spLocks noChangeShapeType="1"/>
          </p:cNvSpPr>
          <p:nvPr/>
        </p:nvSpPr>
        <p:spPr bwMode="auto">
          <a:xfrm rot="5400000">
            <a:off x="1143000" y="-1143000"/>
            <a:ext cx="6858000" cy="9144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44" name="Rectangle 8"/>
          <p:cNvSpPr>
            <a:spLocks noChangeArrowheads="1"/>
          </p:cNvSpPr>
          <p:nvPr/>
        </p:nvSpPr>
        <p:spPr bwMode="auto">
          <a:xfrm rot="-929834">
            <a:off x="240129" y="1166309"/>
            <a:ext cx="9144001" cy="30416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8800" dirty="0">
                <a:effectLst>
                  <a:outerShdw blurRad="38100" dist="38100" dir="2700000" algn="tl">
                    <a:srgbClr val="000000"/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主后</a:t>
            </a:r>
            <a:r>
              <a:rPr lang="en-US" sz="8800" dirty="0">
                <a:effectLst>
                  <a:outerShdw blurRad="38100" dist="38100" dir="2700000" algn="tl">
                    <a:srgbClr val="000000"/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70: </a:t>
            </a:r>
            <a:r>
              <a:rPr lang="zh-CN" altLang="en-US" sz="8800" dirty="0">
                <a:effectLst>
                  <a:outerShdw blurRad="38100" dist="38100" dir="2700000" algn="tl">
                    <a:srgbClr val="000000"/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圣殿</a:t>
            </a:r>
            <a:r>
              <a:rPr lang="en-US" sz="8800" dirty="0">
                <a:effectLst>
                  <a:outerShdw blurRad="38100" dist="38100" dir="2700000" algn="tl">
                    <a:srgbClr val="000000"/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</a:p>
          <a:p>
            <a:pPr algn="ctr" eaLnBrk="1" hangingPunct="1">
              <a:defRPr/>
            </a:pPr>
            <a:r>
              <a:rPr lang="zh-CN" altLang="en-US" sz="8800" dirty="0">
                <a:effectLst>
                  <a:outerShdw blurRad="38100" dist="38100" dir="2700000" algn="tl">
                    <a:srgbClr val="000000"/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又再被毁</a:t>
            </a:r>
            <a:r>
              <a:rPr lang="en-US" sz="8800" dirty="0">
                <a:effectLst>
                  <a:outerShdw blurRad="38100" dist="38100" dir="2700000" algn="tl">
                    <a:srgbClr val="000000"/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animBg="1"/>
      <p:bldP spid="219143" grpId="0" animBg="1"/>
      <p:bldP spid="219144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>
                <a:latin typeface="Garamond" charset="0"/>
                <a:cs typeface="宋体" charset="0"/>
              </a:rPr>
              <a:t>回教徒的控制</a:t>
            </a:r>
            <a:endParaRPr lang="en-US">
              <a:latin typeface="Garamond" charset="0"/>
            </a:endParaRPr>
          </a:p>
        </p:txBody>
      </p:sp>
      <p:pic>
        <p:nvPicPr>
          <p:cNvPr id="244738" name="Picture 3" descr="Jerusalem, Temple Mount, Bible, Old and New Testament, free picture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381000"/>
            <a:ext cx="1600200" cy="1039813"/>
          </a:xfrm>
        </p:spPr>
      </p:pic>
      <p:pic>
        <p:nvPicPr>
          <p:cNvPr id="111620" name="Picture 4" descr="El Aqsa Muslim Mosque, Bible, Old and New Testament, free pictur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954213"/>
            <a:ext cx="4375150" cy="3151187"/>
          </a:xfrm>
        </p:spPr>
      </p:pic>
      <p:pic>
        <p:nvPicPr>
          <p:cNvPr id="111621" name="Picture 5" descr="Dome of the Rock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463675"/>
            <a:ext cx="4648200" cy="3641725"/>
          </a:xfrm>
        </p:spPr>
      </p:pic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228600" y="5240338"/>
            <a:ext cx="44958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t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cs typeface="宋体" charset="0"/>
              </a:rPr>
              <a:t>欧玛（</a:t>
            </a:r>
            <a:r>
              <a:rPr lang="en-US" altLang="ja-JP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</a:rPr>
              <a:t>Omar</a:t>
            </a:r>
            <a:r>
              <a:rPr lang="zh-CN" alt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cs typeface="宋体" charset="0"/>
              </a:rPr>
              <a:t>）会教堂</a:t>
            </a:r>
          </a:p>
          <a:p>
            <a:pPr algn="ctr" fontAlgn="t">
              <a:spcBef>
                <a:spcPct val="50000"/>
              </a:spcBef>
              <a:defRPr/>
            </a:pP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</a:rPr>
              <a:t>(</a:t>
            </a:r>
            <a:r>
              <a:rPr lang="zh-CN" alt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cs typeface="宋体" charset="0"/>
              </a:rPr>
              <a:t>岩石穹顶</a:t>
            </a:r>
            <a:r>
              <a:rPr lang="en-US" altLang="ja-JP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</a:rPr>
              <a:t>)</a:t>
            </a: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charset="0"/>
            </a:endParaRP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4724400" y="5240338"/>
            <a:ext cx="4419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t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cs typeface="宋体" charset="0"/>
              </a:rPr>
              <a:t>雅押克斯（</a:t>
            </a:r>
            <a:r>
              <a:rPr lang="en-US" altLang="ja-JP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</a:rPr>
              <a:t>Al-Aksa</a:t>
            </a:r>
            <a:r>
              <a:rPr lang="zh-CN" alt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cs typeface="宋体" charset="0"/>
              </a:rPr>
              <a:t>）回教堂</a:t>
            </a: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65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" grpId="0"/>
      <p:bldP spid="1116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90600" y="0"/>
            <a:ext cx="2514600" cy="3535363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>
                <a:latin typeface="Garamond" charset="0"/>
                <a:cs typeface="宋体" charset="0"/>
              </a:rPr>
              <a:t>回教徒  在穹顶的祈祷</a:t>
            </a:r>
            <a:endParaRPr lang="en-US">
              <a:latin typeface="Garamond" charset="0"/>
            </a:endParaRPr>
          </a:p>
        </p:txBody>
      </p:sp>
      <p:pic>
        <p:nvPicPr>
          <p:cNvPr id="250882" name="Picture 3" descr="Dome from the Ai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0"/>
            <a:ext cx="4400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83" name="Picture 4" descr="Dome of the Rock side view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5988"/>
            <a:ext cx="4953000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471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3505200" cy="4373562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>
                <a:latin typeface="Garamond" charset="0"/>
                <a:cs typeface="宋体" charset="0"/>
              </a:rPr>
              <a:t>这穹顶比那原有的穹顶更为耀眼</a:t>
            </a:r>
            <a:endParaRPr lang="en-US">
              <a:latin typeface="Garamond" charset="0"/>
            </a:endParaRPr>
          </a:p>
        </p:txBody>
      </p:sp>
      <p:pic>
        <p:nvPicPr>
          <p:cNvPr id="246786" name="Picture 3" descr="Jerusale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0"/>
            <a:ext cx="4387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364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3" name="Picture 2" descr="Sacred Ston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609600" y="5715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>
                <a:latin typeface="Garamond" charset="0"/>
                <a:cs typeface="宋体" charset="0"/>
              </a:rPr>
              <a:t>里面的石头</a:t>
            </a:r>
            <a:endParaRPr lang="en-US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789326"/>
      </p:ext>
    </p:extLst>
  </p:cSld>
  <p:clrMapOvr>
    <a:masterClrMapping/>
  </p:clrMapOvr>
</p:sld>
</file>

<file path=ppt/theme/theme1.xml><?xml version="1.0" encoding="utf-8"?>
<a:theme xmlns:a="http://schemas.openxmlformats.org/drawingml/2006/main" name="14 Literary 2 - Dead Sea Scrolls">
  <a:themeElements>
    <a:clrScheme name="14 Literary 2 - Dead Sea Scrolls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4 Literary 2 - Dead Sea Scrolls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14 Literary 2 - Dead Sea Scrolls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 Literary 2 - Dead Sea Scrolls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 Literary 2 - Dead Sea Scrolls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 Literary 2 - Dead Sea Scrolls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 Literary 2 - Dead Sea Scrolls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 Literary 2 - Dead Sea Scrolls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 Literary 2 - Dead Sea Scrolls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 Literary 2 - Dead Sea Scrolls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 Literary 2 - Dead Sea Scrolls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Times New Roman"/>
        <a:ea typeface="新細明體"/>
        <a:cs typeface="新細明體"/>
      </a:majorFont>
      <a:minorFont>
        <a:latin typeface="Times New Roman"/>
        <a:ea typeface="新細明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Times New Roman"/>
        <a:ea typeface="新細明體"/>
        <a:cs typeface="新細明體"/>
      </a:majorFont>
      <a:minorFont>
        <a:latin typeface="Times New Roman"/>
        <a:ea typeface="新細明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2004:Templates:Presentations:Designs:Frame</Template>
  <TotalTime>5517</TotalTime>
  <Words>1035</Words>
  <Application>Microsoft Office PowerPoint</Application>
  <PresentationFormat>On-screen Show (4:3)</PresentationFormat>
  <Paragraphs>193</Paragraphs>
  <Slides>39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39</vt:i4>
      </vt:variant>
    </vt:vector>
  </HeadingPairs>
  <TitlesOfParts>
    <vt:vector size="68" baseType="lpstr">
      <vt:lpstr>MS PGothic</vt:lpstr>
      <vt:lpstr>MS PGothic</vt:lpstr>
      <vt:lpstr>Osaka</vt:lpstr>
      <vt:lpstr>新細明體</vt:lpstr>
      <vt:lpstr>SimHei</vt:lpstr>
      <vt:lpstr>SimSun</vt:lpstr>
      <vt:lpstr>SimSun</vt:lpstr>
      <vt:lpstr>Arial</vt:lpstr>
      <vt:lpstr>Arial Black</vt:lpstr>
      <vt:lpstr>Calibri</vt:lpstr>
      <vt:lpstr>Comic Sans MS</vt:lpstr>
      <vt:lpstr>Garamond</vt:lpstr>
      <vt:lpstr>Tahoma</vt:lpstr>
      <vt:lpstr>Times New Roman</vt:lpstr>
      <vt:lpstr>Wingdings</vt:lpstr>
      <vt:lpstr>14 Literary 2 - Dead Sea Scrolls</vt:lpstr>
      <vt:lpstr>Fireball</vt:lpstr>
      <vt:lpstr>Beam</vt:lpstr>
      <vt:lpstr>Slit</vt:lpstr>
      <vt:lpstr>Stream</vt:lpstr>
      <vt:lpstr>Default Design</vt:lpstr>
      <vt:lpstr>1_Orbit</vt:lpstr>
      <vt:lpstr>4_Office Theme</vt:lpstr>
      <vt:lpstr>1_Fireball</vt:lpstr>
      <vt:lpstr>1_Stream</vt:lpstr>
      <vt:lpstr>3_Stream</vt:lpstr>
      <vt:lpstr>2_Stream</vt:lpstr>
      <vt:lpstr>1_Blank Presentation</vt:lpstr>
      <vt:lpstr>1_Slit</vt:lpstr>
      <vt:lpstr>国度和千禧年主义</vt:lpstr>
      <vt:lpstr>穹顶的将来会是什么呢？</vt:lpstr>
      <vt:lpstr>犹太人400年来的生活都是围绕在所罗门王 的圣殿 (主前959-586)</vt:lpstr>
      <vt:lpstr> 犹太人维持圣洁在于洗濯盆</vt:lpstr>
      <vt:lpstr>圣殿重建之后，新约圣经记载在逾越节有100,000 的犹太人参观圣殿</vt:lpstr>
      <vt:lpstr>回教徒的控制</vt:lpstr>
      <vt:lpstr>回教徒  在穹顶的祈祷</vt:lpstr>
      <vt:lpstr>这穹顶比那原有的穹顶更为耀眼</vt:lpstr>
      <vt:lpstr>里面的石头</vt:lpstr>
      <vt:lpstr>一个堂皇的架构</vt:lpstr>
      <vt:lpstr>现代的圣殿 </vt:lpstr>
      <vt:lpstr>犹太西墙</vt:lpstr>
      <vt:lpstr>西墙</vt:lpstr>
      <vt:lpstr>为第三座圣殿   祈祷</vt:lpstr>
      <vt:lpstr>反基督者将与以色列签7年的合约</vt:lpstr>
      <vt:lpstr>但是在灾难期间，圣殿将被毁并在千禧年由以西结的圣殿取代。 (第四间圣殿的时代)</vt:lpstr>
      <vt:lpstr>以西结书里的圣殿</vt:lpstr>
      <vt:lpstr>五个部份</vt:lpstr>
      <vt:lpstr>View from Above</vt:lpstr>
      <vt:lpstr>View of the Sanctuary (Ezek 40-47)</vt:lpstr>
      <vt:lpstr>View Down the Outer Court</vt:lpstr>
      <vt:lpstr>从外看内殿</vt:lpstr>
      <vt:lpstr>所罗门和以西结书里的圣殿的比较。。。</vt:lpstr>
      <vt:lpstr>用具的比较</vt:lpstr>
      <vt:lpstr>View from Above</vt:lpstr>
      <vt:lpstr>今日的圣山不足以建以西结书里所提的圣殿</vt:lpstr>
      <vt:lpstr>祭坛 (43:13-17) &amp; 门(40:7-16)</vt:lpstr>
      <vt:lpstr>支派重分配</vt:lpstr>
      <vt:lpstr>末日的地图</vt:lpstr>
      <vt:lpstr>祭司、利未和王子的比较</vt:lpstr>
      <vt:lpstr>从淡水绿洲收割的庄稼</vt:lpstr>
      <vt:lpstr>支派重分配</vt:lpstr>
      <vt:lpstr>千年耶路撒冷 （以赛亚）</vt:lpstr>
      <vt:lpstr>那一间圣殿是属于以西结的？</vt:lpstr>
      <vt:lpstr>第40-48章的诠释</vt:lpstr>
      <vt:lpstr>Problems Either Way!</vt:lpstr>
      <vt:lpstr>Why Millennial Sacrifices?</vt:lpstr>
      <vt:lpstr>Black</vt:lpstr>
      <vt:lpstr>末世论 •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Griffith</dc:creator>
  <cp:lastModifiedBy>Cynthia Leong</cp:lastModifiedBy>
  <cp:revision>136</cp:revision>
  <dcterms:created xsi:type="dcterms:W3CDTF">2005-03-04T01:35:56Z</dcterms:created>
  <dcterms:modified xsi:type="dcterms:W3CDTF">2018-09-17T05:04:22Z</dcterms:modified>
</cp:coreProperties>
</file>